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93" r:id="rId3"/>
    <p:sldId id="286" r:id="rId4"/>
    <p:sldId id="309" r:id="rId5"/>
    <p:sldId id="320" r:id="rId6"/>
    <p:sldId id="321" r:id="rId7"/>
    <p:sldId id="288" r:id="rId8"/>
    <p:sldId id="290" r:id="rId9"/>
    <p:sldId id="301" r:id="rId10"/>
    <p:sldId id="297" r:id="rId11"/>
    <p:sldId id="310" r:id="rId12"/>
    <p:sldId id="311" r:id="rId13"/>
    <p:sldId id="312" r:id="rId14"/>
    <p:sldId id="322" r:id="rId15"/>
    <p:sldId id="323" r:id="rId16"/>
    <p:sldId id="324" r:id="rId17"/>
    <p:sldId id="285" r:id="rId1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85B"/>
    <a:srgbClr val="B452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80" autoAdjust="0"/>
    <p:restoredTop sz="94660"/>
  </p:normalViewPr>
  <p:slideViewPr>
    <p:cSldViewPr snapToGrid="0">
      <p:cViewPr varScale="1">
        <p:scale>
          <a:sx n="108" d="100"/>
          <a:sy n="108" d="100"/>
        </p:scale>
        <p:origin x="725"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4" descr="Anh-Tuan NGUYEN">
            <a:extLst>
              <a:ext uri="{FF2B5EF4-FFF2-40B4-BE49-F238E27FC236}">
                <a16:creationId xmlns:a16="http://schemas.microsoft.com/office/drawing/2014/main" id="{136529DE-E800-7C31-10D6-E895A3E0C85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53071"/>
            <a:ext cx="810491" cy="81049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ChangeAspect="1"/>
          </p:cNvPicPr>
          <p:nvPr/>
        </p:nvPicPr>
        <p:blipFill>
          <a:blip r:embed="rId2"/>
          <a:stretch>
            <a:fillRect/>
          </a:stretch>
        </p:blipFill>
        <p:spPr>
          <a:xfrm rot="21600000">
            <a:off x="0" y="0"/>
            <a:ext cx="9144000" cy="5143500"/>
          </a:xfrm>
          <a:prstGeom prst="rect">
            <a:avLst/>
          </a:prstGeom>
        </p:spPr>
      </p:pic>
      <p:sp>
        <p:nvSpPr>
          <p:cNvPr id="4" name="Rectangle 3">
            <a:extLst>
              <a:ext uri="{FF2B5EF4-FFF2-40B4-BE49-F238E27FC236}">
                <a16:creationId xmlns:a16="http://schemas.microsoft.com/office/drawing/2014/main" id="{B336E5B3-E5E8-592B-202F-671954629F36}"/>
              </a:ext>
            </a:extLst>
          </p:cNvPr>
          <p:cNvSpPr/>
          <p:nvPr/>
        </p:nvSpPr>
        <p:spPr>
          <a:xfrm>
            <a:off x="0" y="-62632"/>
            <a:ext cx="9144000" cy="5143501"/>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vi-VN"/>
          </a:p>
        </p:txBody>
      </p:sp>
      <p:sp>
        <p:nvSpPr>
          <p:cNvPr id="2" name="textbox 2"/>
          <p:cNvSpPr/>
          <p:nvPr/>
        </p:nvSpPr>
        <p:spPr>
          <a:xfrm>
            <a:off x="309905" y="911074"/>
            <a:ext cx="8560192" cy="713216"/>
          </a:xfrm>
          <a:prstGeom prst="rect">
            <a:avLst/>
          </a:prstGeom>
        </p:spPr>
        <p:txBody>
          <a:bodyPr vert="horz" wrap="square" lIns="0" tIns="0" rIns="0" bIns="0"/>
          <a:lstStyle/>
          <a:p>
            <a:pPr algn="ctr" eaLnBrk="0">
              <a:lnSpc>
                <a:spcPct val="92225"/>
              </a:lnSpc>
            </a:pPr>
            <a:r>
              <a:rPr lang="en-US" sz="3600">
                <a:solidFill>
                  <a:srgbClr val="FFC000"/>
                </a:solidFill>
                <a:latin typeface="Aptos" panose="020B0004020202020204" pitchFamily="34" charset="0"/>
              </a:rPr>
              <a:t>WEBSITE QUẢN LÝ CỬA HÀNG GIẶT SẤY</a:t>
            </a:r>
            <a:endParaRPr lang="vi-VN" sz="3600" dirty="0">
              <a:solidFill>
                <a:srgbClr val="FFC000"/>
              </a:solidFill>
              <a:latin typeface="Aptos" panose="020B0004020202020204" pitchFamily="34" charset="0"/>
            </a:endParaRPr>
          </a:p>
          <a:p>
            <a:pPr algn="l" rtl="0" eaLnBrk="0">
              <a:lnSpc>
                <a:spcPct val="92225"/>
              </a:lnSpc>
              <a:tabLst/>
            </a:pPr>
            <a:endParaRPr lang="Arial" altLang="Arial" sz="4000" dirty="0">
              <a:solidFill>
                <a:srgbClr val="FFC000"/>
              </a:solidFill>
              <a:latin typeface="Aptos" panose="020B0004020202020204" pitchFamily="34" charset="0"/>
            </a:endParaRPr>
          </a:p>
        </p:txBody>
      </p:sp>
      <p:sp>
        <p:nvSpPr>
          <p:cNvPr id="5" name="TextBox 4">
            <a:extLst>
              <a:ext uri="{FF2B5EF4-FFF2-40B4-BE49-F238E27FC236}">
                <a16:creationId xmlns:a16="http://schemas.microsoft.com/office/drawing/2014/main" id="{B294F839-1706-9D66-8B63-1A1E891DA364}"/>
              </a:ext>
            </a:extLst>
          </p:cNvPr>
          <p:cNvSpPr txBox="1"/>
          <p:nvPr/>
        </p:nvSpPr>
        <p:spPr>
          <a:xfrm>
            <a:off x="682283" y="344658"/>
            <a:ext cx="4634602" cy="369332"/>
          </a:xfrm>
          <a:prstGeom prst="rect">
            <a:avLst/>
          </a:prstGeom>
          <a:noFill/>
        </p:spPr>
        <p:txBody>
          <a:bodyPr wrap="none" rtlCol="0">
            <a:spAutoFit/>
          </a:bodyPr>
          <a:lstStyle/>
          <a:p>
            <a:r>
              <a:rPr lang="vi-VN" dirty="0">
                <a:solidFill>
                  <a:schemeClr val="bg1"/>
                </a:solidFill>
              </a:rPr>
              <a:t>BÁO CÁO </a:t>
            </a:r>
            <a:r>
              <a:rPr lang="vi-VN">
                <a:solidFill>
                  <a:schemeClr val="bg1"/>
                </a:solidFill>
              </a:rPr>
              <a:t>MÔN CÔNG NGHỆ PHẦN MỀM</a:t>
            </a:r>
            <a:endParaRPr lang="en-US" dirty="0">
              <a:solidFill>
                <a:schemeClr val="bg1"/>
              </a:solidFill>
            </a:endParaRPr>
          </a:p>
        </p:txBody>
      </p:sp>
      <p:sp>
        <p:nvSpPr>
          <p:cNvPr id="6" name="TextBox 5">
            <a:extLst>
              <a:ext uri="{FF2B5EF4-FFF2-40B4-BE49-F238E27FC236}">
                <a16:creationId xmlns:a16="http://schemas.microsoft.com/office/drawing/2014/main" id="{9A0CCAE0-AEC9-03B0-9A5A-91874E1FAB86}"/>
              </a:ext>
            </a:extLst>
          </p:cNvPr>
          <p:cNvSpPr txBox="1"/>
          <p:nvPr/>
        </p:nvSpPr>
        <p:spPr>
          <a:xfrm>
            <a:off x="309905" y="2109708"/>
            <a:ext cx="4781117" cy="2585323"/>
          </a:xfrm>
          <a:prstGeom prst="rect">
            <a:avLst/>
          </a:prstGeom>
          <a:noFill/>
        </p:spPr>
        <p:txBody>
          <a:bodyPr wrap="none" rtlCol="0">
            <a:spAutoFit/>
          </a:bodyPr>
          <a:lstStyle/>
          <a:p>
            <a:r>
              <a:rPr lang="vi-VN" dirty="0">
                <a:solidFill>
                  <a:schemeClr val="bg1"/>
                </a:solidFill>
              </a:rPr>
              <a:t>Giảng viên hướng dẫn: </a:t>
            </a:r>
            <a:r>
              <a:rPr lang="en-US" dirty="0">
                <a:solidFill>
                  <a:schemeClr val="bg1"/>
                </a:solidFill>
              </a:rPr>
              <a:t>ThS</a:t>
            </a:r>
            <a:r>
              <a:rPr lang="en-US">
                <a:solidFill>
                  <a:schemeClr val="bg1"/>
                </a:solidFill>
              </a:rPr>
              <a:t>. Nguyễn Bảo Ân</a:t>
            </a:r>
            <a:endParaRPr lang="en-US" dirty="0">
              <a:solidFill>
                <a:schemeClr val="bg1"/>
              </a:solidFill>
            </a:endParaRPr>
          </a:p>
          <a:p>
            <a:endParaRPr lang="vi-VN" dirty="0">
              <a:solidFill>
                <a:schemeClr val="bg1"/>
              </a:solidFill>
            </a:endParaRPr>
          </a:p>
          <a:p>
            <a:r>
              <a:rPr lang="vi-VN" dirty="0">
                <a:solidFill>
                  <a:schemeClr val="bg1"/>
                </a:solidFill>
              </a:rPr>
              <a:t>Si</a:t>
            </a:r>
            <a:r>
              <a:rPr lang="en-US" dirty="0" err="1">
                <a:solidFill>
                  <a:schemeClr val="bg1"/>
                </a:solidFill>
              </a:rPr>
              <a:t>nh</a:t>
            </a:r>
            <a:r>
              <a:rPr lang="vi-VN" dirty="0">
                <a:solidFill>
                  <a:schemeClr val="bg1"/>
                </a:solidFill>
              </a:rPr>
              <a:t> viên thực </a:t>
            </a:r>
            <a:r>
              <a:rPr lang="vi-VN">
                <a:solidFill>
                  <a:schemeClr val="bg1"/>
                </a:solidFill>
              </a:rPr>
              <a:t>hiện:</a:t>
            </a:r>
            <a:endParaRPr lang="vi-VN" dirty="0">
              <a:solidFill>
                <a:schemeClr val="bg1"/>
              </a:solidFill>
            </a:endParaRPr>
          </a:p>
          <a:p>
            <a:endParaRPr lang="vi-VN" dirty="0">
              <a:solidFill>
                <a:schemeClr val="bg1"/>
              </a:solidFill>
            </a:endParaRPr>
          </a:p>
          <a:p>
            <a:r>
              <a:rPr lang="en-US" dirty="0">
                <a:solidFill>
                  <a:schemeClr val="bg1"/>
                </a:solidFill>
              </a:rPr>
              <a:t>Lưu Bích Ngọc </a:t>
            </a:r>
            <a:r>
              <a:rPr lang="vi-VN" dirty="0">
                <a:solidFill>
                  <a:schemeClr val="bg1"/>
                </a:solidFill>
              </a:rPr>
              <a:t>–</a:t>
            </a:r>
            <a:r>
              <a:rPr lang="en-US" dirty="0">
                <a:solidFill>
                  <a:schemeClr val="bg1"/>
                </a:solidFill>
              </a:rPr>
              <a:t> </a:t>
            </a:r>
            <a:r>
              <a:rPr lang="vi-VN" dirty="0">
                <a:solidFill>
                  <a:schemeClr val="bg1"/>
                </a:solidFill>
              </a:rPr>
              <a:t>1101221</a:t>
            </a:r>
            <a:r>
              <a:rPr lang="en-US" dirty="0">
                <a:solidFill>
                  <a:schemeClr val="bg1"/>
                </a:solidFill>
              </a:rPr>
              <a:t>2</a:t>
            </a:r>
            <a:r>
              <a:rPr lang="vi-VN" dirty="0">
                <a:solidFill>
                  <a:schemeClr val="bg1"/>
                </a:solidFill>
              </a:rPr>
              <a:t>3</a:t>
            </a:r>
          </a:p>
          <a:p>
            <a:r>
              <a:rPr lang="vi-VN" dirty="0">
                <a:solidFill>
                  <a:schemeClr val="bg1"/>
                </a:solidFill>
              </a:rPr>
              <a:t>Trương Nguyễn Tố Nguyên</a:t>
            </a:r>
            <a:r>
              <a:rPr lang="en-US" dirty="0">
                <a:solidFill>
                  <a:schemeClr val="bg1"/>
                </a:solidFill>
              </a:rPr>
              <a:t> - </a:t>
            </a:r>
            <a:r>
              <a:rPr lang="vi-VN" dirty="0">
                <a:solidFill>
                  <a:schemeClr val="bg1"/>
                </a:solidFill>
              </a:rPr>
              <a:t>110122127</a:t>
            </a:r>
          </a:p>
          <a:p>
            <a:r>
              <a:rPr lang="en-US">
                <a:solidFill>
                  <a:schemeClr val="bg1"/>
                </a:solidFill>
              </a:rPr>
              <a:t>Nguy</a:t>
            </a:r>
            <a:r>
              <a:rPr lang="vi-VN">
                <a:solidFill>
                  <a:schemeClr val="bg1"/>
                </a:solidFill>
              </a:rPr>
              <a:t>ễn Thị Thanh Phụng–</a:t>
            </a:r>
            <a:r>
              <a:rPr lang="en-US">
                <a:solidFill>
                  <a:schemeClr val="bg1"/>
                </a:solidFill>
              </a:rPr>
              <a:t> </a:t>
            </a:r>
            <a:r>
              <a:rPr lang="vi-VN">
                <a:solidFill>
                  <a:schemeClr val="bg1"/>
                </a:solidFill>
              </a:rPr>
              <a:t>110122</a:t>
            </a:r>
            <a:r>
              <a:rPr lang="en-US">
                <a:solidFill>
                  <a:schemeClr val="bg1"/>
                </a:solidFill>
              </a:rPr>
              <a:t>143</a:t>
            </a:r>
            <a:endParaRPr lang="en-US" dirty="0">
              <a:solidFill>
                <a:schemeClr val="bg1"/>
              </a:solidFill>
            </a:endParaRPr>
          </a:p>
          <a:p>
            <a:endParaRPr lang="en-US" dirty="0">
              <a:solidFill>
                <a:schemeClr val="bg1"/>
              </a:solidFill>
            </a:endParaRPr>
          </a:p>
          <a:p>
            <a:r>
              <a:rPr lang="vi-VN" dirty="0">
                <a:solidFill>
                  <a:schemeClr val="bg1"/>
                </a:solidFill>
              </a:rPr>
              <a:t>Lớp</a:t>
            </a:r>
            <a:r>
              <a:rPr lang="en-US" dirty="0">
                <a:solidFill>
                  <a:schemeClr val="bg1"/>
                </a:solidFill>
              </a:rPr>
              <a:t> </a:t>
            </a:r>
            <a:r>
              <a:rPr lang="vi-VN" dirty="0">
                <a:solidFill>
                  <a:schemeClr val="bg1"/>
                </a:solidFill>
              </a:rPr>
              <a:t>:</a:t>
            </a:r>
            <a:r>
              <a:rPr lang="en-US" dirty="0">
                <a:solidFill>
                  <a:schemeClr val="bg1"/>
                </a:solidFill>
              </a:rPr>
              <a:t> </a:t>
            </a:r>
            <a:r>
              <a:rPr lang="vi-VN" dirty="0">
                <a:solidFill>
                  <a:schemeClr val="bg1"/>
                </a:solidFill>
              </a:rPr>
              <a:t>DA22TTB</a:t>
            </a:r>
            <a:endParaRPr lang="en-US" dirty="0">
              <a:solidFill>
                <a:schemeClr val="bg1"/>
              </a:solidFill>
            </a:endParaRPr>
          </a:p>
        </p:txBody>
      </p:sp>
      <p:pic>
        <p:nvPicPr>
          <p:cNvPr id="1026" name="Picture 2" descr="Trường Đại học Trà Vinh – Wikipedia tiếng Việt">
            <a:extLst>
              <a:ext uri="{FF2B5EF4-FFF2-40B4-BE49-F238E27FC236}">
                <a16:creationId xmlns:a16="http://schemas.microsoft.com/office/drawing/2014/main" id="{6726F830-1760-E795-BCEB-559E500951BD}"/>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38555" y="326057"/>
            <a:ext cx="443728" cy="4437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9">
            <a:extLst>
              <a:ext uri="{FF2B5EF4-FFF2-40B4-BE49-F238E27FC236}">
                <a16:creationId xmlns:a16="http://schemas.microsoft.com/office/drawing/2014/main" id="{328F8335-3563-368C-91B7-9A7EC3389FF5}"/>
              </a:ext>
            </a:extLst>
          </p:cNvPr>
          <p:cNvPicPr>
            <a:picLocks noChangeAspect="1"/>
          </p:cNvPicPr>
          <p:nvPr/>
        </p:nvPicPr>
        <p:blipFill>
          <a:blip r:embed="rId2"/>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1A26BDBE-DFA0-679A-07DC-9F7CC9FFF2C9}"/>
              </a:ext>
            </a:extLst>
          </p:cNvPr>
          <p:cNvSpPr/>
          <p:nvPr/>
        </p:nvSpPr>
        <p:spPr>
          <a:xfrm>
            <a:off x="0" y="0"/>
            <a:ext cx="9144000" cy="5143501"/>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vi-VN"/>
          </a:p>
        </p:txBody>
      </p:sp>
      <p:sp>
        <p:nvSpPr>
          <p:cNvPr id="22" name="textbox 22"/>
          <p:cNvSpPr/>
          <p:nvPr/>
        </p:nvSpPr>
        <p:spPr>
          <a:xfrm>
            <a:off x="4273556" y="1557677"/>
            <a:ext cx="3686175" cy="2026285"/>
          </a:xfrm>
          <a:prstGeom prst="rect">
            <a:avLst/>
          </a:prstGeom>
        </p:spPr>
        <p:txBody>
          <a:bodyPr vert="horz" wrap="square" lIns="0" tIns="0" rIns="0" bIns="0"/>
          <a:lstStyle/>
          <a:p>
            <a:pPr algn="l" rtl="0" eaLnBrk="0">
              <a:lnSpc>
                <a:spcPct val="93240"/>
              </a:lnSpc>
              <a:tabLst/>
            </a:pPr>
            <a:endParaRPr lang="Arial" altLang="Arial" sz="1500" dirty="0"/>
          </a:p>
        </p:txBody>
      </p:sp>
      <p:sp>
        <p:nvSpPr>
          <p:cNvPr id="2" name="TextBox 1">
            <a:extLst>
              <a:ext uri="{FF2B5EF4-FFF2-40B4-BE49-F238E27FC236}">
                <a16:creationId xmlns:a16="http://schemas.microsoft.com/office/drawing/2014/main" id="{3A61259E-00B5-C10A-93AB-638CC6D1DCC2}"/>
              </a:ext>
            </a:extLst>
          </p:cNvPr>
          <p:cNvSpPr txBox="1"/>
          <p:nvPr/>
        </p:nvSpPr>
        <p:spPr>
          <a:xfrm>
            <a:off x="594360" y="222833"/>
            <a:ext cx="1827744" cy="553998"/>
          </a:xfrm>
          <a:prstGeom prst="rect">
            <a:avLst/>
          </a:prstGeom>
          <a:noFill/>
        </p:spPr>
        <p:txBody>
          <a:bodyPr wrap="none" rtlCol="0">
            <a:spAutoFit/>
          </a:bodyPr>
          <a:lstStyle/>
          <a:p>
            <a:r>
              <a:rPr lang="en-US" sz="3000">
                <a:solidFill>
                  <a:srgbClr val="FFD85B"/>
                </a:solidFill>
              </a:rPr>
              <a:t>Giao diện</a:t>
            </a:r>
            <a:endParaRPr lang="en-US" sz="3000" dirty="0">
              <a:solidFill>
                <a:srgbClr val="FFD85B"/>
              </a:solidFill>
            </a:endParaRPr>
          </a:p>
        </p:txBody>
      </p:sp>
      <p:sp>
        <p:nvSpPr>
          <p:cNvPr id="4" name="TextBox 3">
            <a:extLst>
              <a:ext uri="{FF2B5EF4-FFF2-40B4-BE49-F238E27FC236}">
                <a16:creationId xmlns:a16="http://schemas.microsoft.com/office/drawing/2014/main" id="{6996ACC5-0860-90E8-BE3E-29E27AB906E9}"/>
              </a:ext>
            </a:extLst>
          </p:cNvPr>
          <p:cNvSpPr txBox="1"/>
          <p:nvPr/>
        </p:nvSpPr>
        <p:spPr>
          <a:xfrm>
            <a:off x="594360" y="2308687"/>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AC5EDBA7-7F5D-A44D-7D05-425E286C6B88}"/>
              </a:ext>
            </a:extLst>
          </p:cNvPr>
          <p:cNvSpPr txBox="1"/>
          <p:nvPr/>
        </p:nvSpPr>
        <p:spPr>
          <a:xfrm>
            <a:off x="594360" y="3085137"/>
            <a:ext cx="184731" cy="369332"/>
          </a:xfrm>
          <a:prstGeom prst="rect">
            <a:avLst/>
          </a:prstGeom>
          <a:noFill/>
        </p:spPr>
        <p:txBody>
          <a:bodyPr wrap="none" rtlCol="0">
            <a:spAutoFit/>
          </a:bodyPr>
          <a:lstStyle/>
          <a:p>
            <a:endParaRPr lang="en-US"/>
          </a:p>
        </p:txBody>
      </p:sp>
      <p:sp>
        <p:nvSpPr>
          <p:cNvPr id="9" name="TextBox 8">
            <a:extLst>
              <a:ext uri="{FF2B5EF4-FFF2-40B4-BE49-F238E27FC236}">
                <a16:creationId xmlns:a16="http://schemas.microsoft.com/office/drawing/2014/main" id="{FE5BCE43-204D-88DD-D621-0359B1150022}"/>
              </a:ext>
            </a:extLst>
          </p:cNvPr>
          <p:cNvSpPr txBox="1"/>
          <p:nvPr/>
        </p:nvSpPr>
        <p:spPr>
          <a:xfrm>
            <a:off x="779091" y="776831"/>
            <a:ext cx="7529167" cy="646331"/>
          </a:xfrm>
          <a:prstGeom prst="rect">
            <a:avLst/>
          </a:prstGeom>
          <a:noFill/>
        </p:spPr>
        <p:txBody>
          <a:bodyPr wrap="square" rtlCol="0">
            <a:spAutoFit/>
          </a:bodyPr>
          <a:lstStyle/>
          <a:p>
            <a:br>
              <a:rPr lang="vi-VN" dirty="0"/>
            </a:br>
            <a:endParaRPr lang="en-US" dirty="0">
              <a:solidFill>
                <a:schemeClr val="bg1"/>
              </a:solidFill>
            </a:endParaRPr>
          </a:p>
        </p:txBody>
      </p:sp>
      <p:pic>
        <p:nvPicPr>
          <p:cNvPr id="8" name="Picture 7">
            <a:extLst>
              <a:ext uri="{FF2B5EF4-FFF2-40B4-BE49-F238E27FC236}">
                <a16:creationId xmlns:a16="http://schemas.microsoft.com/office/drawing/2014/main" id="{A046CACE-8345-EB86-F71F-E36AD667A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022" y="776830"/>
            <a:ext cx="1909512" cy="4320712"/>
          </a:xfrm>
          <a:prstGeom prst="rect">
            <a:avLst/>
          </a:prstGeom>
        </p:spPr>
      </p:pic>
      <p:pic>
        <p:nvPicPr>
          <p:cNvPr id="11" name="Picture 10">
            <a:extLst>
              <a:ext uri="{FF2B5EF4-FFF2-40B4-BE49-F238E27FC236}">
                <a16:creationId xmlns:a16="http://schemas.microsoft.com/office/drawing/2014/main" id="{C791D7A5-350C-71A1-9C6B-045684189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4465" y="776830"/>
            <a:ext cx="2061588" cy="4320712"/>
          </a:xfrm>
          <a:prstGeom prst="rect">
            <a:avLst/>
          </a:prstGeom>
        </p:spPr>
      </p:pic>
      <p:pic>
        <p:nvPicPr>
          <p:cNvPr id="13" name="Picture 12">
            <a:extLst>
              <a:ext uri="{FF2B5EF4-FFF2-40B4-BE49-F238E27FC236}">
                <a16:creationId xmlns:a16="http://schemas.microsoft.com/office/drawing/2014/main" id="{B337B20F-02AF-D1B9-D193-1749EC1CBF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2050" y="776830"/>
            <a:ext cx="1968106" cy="4320712"/>
          </a:xfrm>
          <a:prstGeom prst="rect">
            <a:avLst/>
          </a:prstGeom>
        </p:spPr>
      </p:pic>
    </p:spTree>
    <p:extLst>
      <p:ext uri="{BB962C8B-B14F-4D97-AF65-F5344CB8AC3E}">
        <p14:creationId xmlns:p14="http://schemas.microsoft.com/office/powerpoint/2010/main" val="24788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9">
            <a:extLst>
              <a:ext uri="{FF2B5EF4-FFF2-40B4-BE49-F238E27FC236}">
                <a16:creationId xmlns:a16="http://schemas.microsoft.com/office/drawing/2014/main" id="{328F8335-3563-368C-91B7-9A7EC3389FF5}"/>
              </a:ext>
            </a:extLst>
          </p:cNvPr>
          <p:cNvPicPr>
            <a:picLocks noChangeAspect="1"/>
          </p:cNvPicPr>
          <p:nvPr/>
        </p:nvPicPr>
        <p:blipFill>
          <a:blip r:embed="rId2"/>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1A26BDBE-DFA0-679A-07DC-9F7CC9FFF2C9}"/>
              </a:ext>
            </a:extLst>
          </p:cNvPr>
          <p:cNvSpPr/>
          <p:nvPr/>
        </p:nvSpPr>
        <p:spPr>
          <a:xfrm>
            <a:off x="0" y="0"/>
            <a:ext cx="9144000" cy="5143501"/>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vi-VN"/>
          </a:p>
        </p:txBody>
      </p:sp>
      <p:sp>
        <p:nvSpPr>
          <p:cNvPr id="22" name="textbox 22"/>
          <p:cNvSpPr/>
          <p:nvPr/>
        </p:nvSpPr>
        <p:spPr>
          <a:xfrm>
            <a:off x="4273556" y="1557677"/>
            <a:ext cx="3686175" cy="2026285"/>
          </a:xfrm>
          <a:prstGeom prst="rect">
            <a:avLst/>
          </a:prstGeom>
        </p:spPr>
        <p:txBody>
          <a:bodyPr vert="horz" wrap="square" lIns="0" tIns="0" rIns="0" bIns="0"/>
          <a:lstStyle/>
          <a:p>
            <a:pPr algn="l" rtl="0" eaLnBrk="0">
              <a:lnSpc>
                <a:spcPct val="93240"/>
              </a:lnSpc>
              <a:tabLst/>
            </a:pPr>
            <a:endParaRPr lang="Arial" altLang="Arial" sz="1500" dirty="0"/>
          </a:p>
        </p:txBody>
      </p:sp>
      <p:sp>
        <p:nvSpPr>
          <p:cNvPr id="2" name="TextBox 1">
            <a:extLst>
              <a:ext uri="{FF2B5EF4-FFF2-40B4-BE49-F238E27FC236}">
                <a16:creationId xmlns:a16="http://schemas.microsoft.com/office/drawing/2014/main" id="{3A61259E-00B5-C10A-93AB-638CC6D1DCC2}"/>
              </a:ext>
            </a:extLst>
          </p:cNvPr>
          <p:cNvSpPr txBox="1"/>
          <p:nvPr/>
        </p:nvSpPr>
        <p:spPr>
          <a:xfrm>
            <a:off x="594360" y="222833"/>
            <a:ext cx="1827744" cy="553998"/>
          </a:xfrm>
          <a:prstGeom prst="rect">
            <a:avLst/>
          </a:prstGeom>
          <a:noFill/>
        </p:spPr>
        <p:txBody>
          <a:bodyPr wrap="none" rtlCol="0">
            <a:spAutoFit/>
          </a:bodyPr>
          <a:lstStyle/>
          <a:p>
            <a:r>
              <a:rPr lang="en-US" sz="3000">
                <a:solidFill>
                  <a:srgbClr val="FFD85B"/>
                </a:solidFill>
              </a:rPr>
              <a:t>Giao diện</a:t>
            </a:r>
            <a:endParaRPr lang="en-US" sz="3000" dirty="0">
              <a:solidFill>
                <a:srgbClr val="FFD85B"/>
              </a:solidFill>
            </a:endParaRPr>
          </a:p>
        </p:txBody>
      </p:sp>
      <p:sp>
        <p:nvSpPr>
          <p:cNvPr id="4" name="TextBox 3">
            <a:extLst>
              <a:ext uri="{FF2B5EF4-FFF2-40B4-BE49-F238E27FC236}">
                <a16:creationId xmlns:a16="http://schemas.microsoft.com/office/drawing/2014/main" id="{6996ACC5-0860-90E8-BE3E-29E27AB906E9}"/>
              </a:ext>
            </a:extLst>
          </p:cNvPr>
          <p:cNvSpPr txBox="1"/>
          <p:nvPr/>
        </p:nvSpPr>
        <p:spPr>
          <a:xfrm>
            <a:off x="594360" y="2308687"/>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AC5EDBA7-7F5D-A44D-7D05-425E286C6B88}"/>
              </a:ext>
            </a:extLst>
          </p:cNvPr>
          <p:cNvSpPr txBox="1"/>
          <p:nvPr/>
        </p:nvSpPr>
        <p:spPr>
          <a:xfrm>
            <a:off x="594360" y="3085137"/>
            <a:ext cx="184731" cy="369332"/>
          </a:xfrm>
          <a:prstGeom prst="rect">
            <a:avLst/>
          </a:prstGeom>
          <a:noFill/>
        </p:spPr>
        <p:txBody>
          <a:bodyPr wrap="none" rtlCol="0">
            <a:spAutoFit/>
          </a:bodyPr>
          <a:lstStyle/>
          <a:p>
            <a:endParaRPr lang="en-US"/>
          </a:p>
        </p:txBody>
      </p:sp>
      <p:pic>
        <p:nvPicPr>
          <p:cNvPr id="8" name="Picture 7">
            <a:extLst>
              <a:ext uri="{FF2B5EF4-FFF2-40B4-BE49-F238E27FC236}">
                <a16:creationId xmlns:a16="http://schemas.microsoft.com/office/drawing/2014/main" id="{B120E537-6FCC-C74D-8CB6-6E578CAFD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026" y="776831"/>
            <a:ext cx="1832310" cy="4312503"/>
          </a:xfrm>
          <a:prstGeom prst="rect">
            <a:avLst/>
          </a:prstGeom>
        </p:spPr>
      </p:pic>
      <p:pic>
        <p:nvPicPr>
          <p:cNvPr id="11" name="Picture 10">
            <a:extLst>
              <a:ext uri="{FF2B5EF4-FFF2-40B4-BE49-F238E27FC236}">
                <a16:creationId xmlns:a16="http://schemas.microsoft.com/office/drawing/2014/main" id="{BDEA5ADD-BAE7-81F0-5813-C76733B11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865" y="776831"/>
            <a:ext cx="2406202" cy="4312504"/>
          </a:xfrm>
          <a:prstGeom prst="rect">
            <a:avLst/>
          </a:prstGeom>
        </p:spPr>
      </p:pic>
    </p:spTree>
    <p:extLst>
      <p:ext uri="{BB962C8B-B14F-4D97-AF65-F5344CB8AC3E}">
        <p14:creationId xmlns:p14="http://schemas.microsoft.com/office/powerpoint/2010/main" val="183153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9">
            <a:extLst>
              <a:ext uri="{FF2B5EF4-FFF2-40B4-BE49-F238E27FC236}">
                <a16:creationId xmlns:a16="http://schemas.microsoft.com/office/drawing/2014/main" id="{328F8335-3563-368C-91B7-9A7EC3389FF5}"/>
              </a:ext>
            </a:extLst>
          </p:cNvPr>
          <p:cNvPicPr>
            <a:picLocks noChangeAspect="1"/>
          </p:cNvPicPr>
          <p:nvPr/>
        </p:nvPicPr>
        <p:blipFill>
          <a:blip r:embed="rId2"/>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1A26BDBE-DFA0-679A-07DC-9F7CC9FFF2C9}"/>
              </a:ext>
            </a:extLst>
          </p:cNvPr>
          <p:cNvSpPr/>
          <p:nvPr/>
        </p:nvSpPr>
        <p:spPr>
          <a:xfrm>
            <a:off x="0" y="0"/>
            <a:ext cx="9144000" cy="5143501"/>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vi-VN"/>
          </a:p>
        </p:txBody>
      </p:sp>
      <p:sp>
        <p:nvSpPr>
          <p:cNvPr id="22" name="textbox 22"/>
          <p:cNvSpPr/>
          <p:nvPr/>
        </p:nvSpPr>
        <p:spPr>
          <a:xfrm>
            <a:off x="4273556" y="1557677"/>
            <a:ext cx="3686175" cy="2026285"/>
          </a:xfrm>
          <a:prstGeom prst="rect">
            <a:avLst/>
          </a:prstGeom>
        </p:spPr>
        <p:txBody>
          <a:bodyPr vert="horz" wrap="square" lIns="0" tIns="0" rIns="0" bIns="0"/>
          <a:lstStyle/>
          <a:p>
            <a:pPr algn="l" rtl="0" eaLnBrk="0">
              <a:lnSpc>
                <a:spcPct val="93240"/>
              </a:lnSpc>
              <a:tabLst/>
            </a:pPr>
            <a:endParaRPr lang="Arial" altLang="Arial" sz="1500" dirty="0"/>
          </a:p>
        </p:txBody>
      </p:sp>
      <p:sp>
        <p:nvSpPr>
          <p:cNvPr id="2" name="TextBox 1">
            <a:extLst>
              <a:ext uri="{FF2B5EF4-FFF2-40B4-BE49-F238E27FC236}">
                <a16:creationId xmlns:a16="http://schemas.microsoft.com/office/drawing/2014/main" id="{3A61259E-00B5-C10A-93AB-638CC6D1DCC2}"/>
              </a:ext>
            </a:extLst>
          </p:cNvPr>
          <p:cNvSpPr txBox="1"/>
          <p:nvPr/>
        </p:nvSpPr>
        <p:spPr>
          <a:xfrm>
            <a:off x="594360" y="222833"/>
            <a:ext cx="3172663" cy="553998"/>
          </a:xfrm>
          <a:prstGeom prst="rect">
            <a:avLst/>
          </a:prstGeom>
          <a:noFill/>
        </p:spPr>
        <p:txBody>
          <a:bodyPr wrap="none" rtlCol="0">
            <a:spAutoFit/>
          </a:bodyPr>
          <a:lstStyle/>
          <a:p>
            <a:r>
              <a:rPr lang="en-US" sz="3000">
                <a:solidFill>
                  <a:srgbClr val="FFD85B"/>
                </a:solidFill>
              </a:rPr>
              <a:t>Kết quả đạt được</a:t>
            </a:r>
            <a:endParaRPr lang="en-US" sz="3000" dirty="0">
              <a:solidFill>
                <a:srgbClr val="FFD85B"/>
              </a:solidFill>
            </a:endParaRPr>
          </a:p>
        </p:txBody>
      </p:sp>
      <p:sp>
        <p:nvSpPr>
          <p:cNvPr id="4" name="TextBox 3">
            <a:extLst>
              <a:ext uri="{FF2B5EF4-FFF2-40B4-BE49-F238E27FC236}">
                <a16:creationId xmlns:a16="http://schemas.microsoft.com/office/drawing/2014/main" id="{6996ACC5-0860-90E8-BE3E-29E27AB906E9}"/>
              </a:ext>
            </a:extLst>
          </p:cNvPr>
          <p:cNvSpPr txBox="1"/>
          <p:nvPr/>
        </p:nvSpPr>
        <p:spPr>
          <a:xfrm>
            <a:off x="594360" y="2308687"/>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AC5EDBA7-7F5D-A44D-7D05-425E286C6B88}"/>
              </a:ext>
            </a:extLst>
          </p:cNvPr>
          <p:cNvSpPr txBox="1"/>
          <p:nvPr/>
        </p:nvSpPr>
        <p:spPr>
          <a:xfrm>
            <a:off x="594360" y="3085137"/>
            <a:ext cx="184731" cy="369332"/>
          </a:xfrm>
          <a:prstGeom prst="rect">
            <a:avLst/>
          </a:prstGeom>
          <a:noFill/>
        </p:spPr>
        <p:txBody>
          <a:bodyPr wrap="none" rtlCol="0">
            <a:spAutoFit/>
          </a:bodyPr>
          <a:lstStyle/>
          <a:p>
            <a:endParaRPr lang="en-US"/>
          </a:p>
        </p:txBody>
      </p:sp>
      <p:sp>
        <p:nvSpPr>
          <p:cNvPr id="9" name="TextBox 8">
            <a:extLst>
              <a:ext uri="{FF2B5EF4-FFF2-40B4-BE49-F238E27FC236}">
                <a16:creationId xmlns:a16="http://schemas.microsoft.com/office/drawing/2014/main" id="{FE5BCE43-204D-88DD-D621-0359B1150022}"/>
              </a:ext>
            </a:extLst>
          </p:cNvPr>
          <p:cNvSpPr txBox="1"/>
          <p:nvPr/>
        </p:nvSpPr>
        <p:spPr>
          <a:xfrm>
            <a:off x="779091" y="776831"/>
            <a:ext cx="7529167" cy="3780522"/>
          </a:xfrm>
          <a:prstGeom prst="rect">
            <a:avLst/>
          </a:prstGeom>
          <a:noFill/>
        </p:spPr>
        <p:txBody>
          <a:bodyPr wrap="square" rtlCol="0">
            <a:spAutoFit/>
          </a:bodyPr>
          <a:lstStyle/>
          <a:p>
            <a:pPr lvl="0" eaLnBrk="0" fontAlgn="base" hangingPunct="0">
              <a:lnSpc>
                <a:spcPct val="150000"/>
              </a:lnSpc>
              <a:spcBef>
                <a:spcPct val="0"/>
              </a:spcBef>
              <a:spcAft>
                <a:spcPct val="0"/>
              </a:spcAft>
            </a:pPr>
            <a:r>
              <a:rPr lang="vi-VN" altLang="vi-VN">
                <a:solidFill>
                  <a:schemeClr val="bg1"/>
                </a:solidFill>
                <a:latin typeface="Arial" panose="020B0604020202020204" pitchFamily="34" charset="0"/>
              </a:rPr>
              <a:t>Đề tài đã hoàn thành việc xây dựng </a:t>
            </a:r>
            <a:r>
              <a:rPr lang="vi-VN" altLang="vi-VN" b="1">
                <a:solidFill>
                  <a:schemeClr val="bg1"/>
                </a:solidFill>
                <a:latin typeface="Arial" panose="020B0604020202020204" pitchFamily="34" charset="0"/>
              </a:rPr>
              <a:t>hệ thống web quản lý cửa hàng giặt sấy</a:t>
            </a:r>
            <a:r>
              <a:rPr lang="vi-VN" altLang="vi-VN">
                <a:solidFill>
                  <a:schemeClr val="bg1"/>
                </a:solidFill>
                <a:latin typeface="Arial" panose="020B0604020202020204" pitchFamily="34" charset="0"/>
              </a:rPr>
              <a:t>, hỗ trợ các chức năng:</a:t>
            </a:r>
          </a:p>
          <a:p>
            <a:pPr lvl="0" eaLnBrk="0" fontAlgn="base" hangingPunct="0">
              <a:lnSpc>
                <a:spcPct val="150000"/>
              </a:lnSpc>
              <a:spcBef>
                <a:spcPct val="0"/>
              </a:spcBef>
              <a:spcAft>
                <a:spcPct val="0"/>
              </a:spcAft>
              <a:buFontTx/>
              <a:buChar char="•"/>
            </a:pPr>
            <a:r>
              <a:rPr lang="vi-VN" altLang="vi-VN" b="1">
                <a:solidFill>
                  <a:schemeClr val="bg1"/>
                </a:solidFill>
                <a:latin typeface="Arial" panose="020B0604020202020204" pitchFamily="34" charset="0"/>
              </a:rPr>
              <a:t>Đặt dịch vụ</a:t>
            </a:r>
            <a:r>
              <a:rPr lang="vi-VN" altLang="vi-VN">
                <a:solidFill>
                  <a:schemeClr val="bg1"/>
                </a:solidFill>
                <a:latin typeface="Arial" panose="020B0604020202020204" pitchFamily="34" charset="0"/>
              </a:rPr>
              <a:t>, </a:t>
            </a:r>
            <a:r>
              <a:rPr lang="vi-VN" altLang="vi-VN" b="1">
                <a:solidFill>
                  <a:schemeClr val="bg1"/>
                </a:solidFill>
                <a:latin typeface="Arial" panose="020B0604020202020204" pitchFamily="34" charset="0"/>
              </a:rPr>
              <a:t>lập hóa đơn</a:t>
            </a:r>
            <a:r>
              <a:rPr lang="vi-VN" altLang="vi-VN">
                <a:solidFill>
                  <a:schemeClr val="bg1"/>
                </a:solidFill>
                <a:latin typeface="Arial" panose="020B0604020202020204" pitchFamily="34" charset="0"/>
              </a:rPr>
              <a:t>, </a:t>
            </a:r>
            <a:r>
              <a:rPr lang="vi-VN" altLang="vi-VN" b="1">
                <a:solidFill>
                  <a:schemeClr val="bg1"/>
                </a:solidFill>
                <a:latin typeface="Arial" panose="020B0604020202020204" pitchFamily="34" charset="0"/>
              </a:rPr>
              <a:t>phân quyền truy cập</a:t>
            </a:r>
            <a:endParaRPr lang="vi-VN" altLang="vi-VN">
              <a:solidFill>
                <a:schemeClr val="bg1"/>
              </a:solidFill>
              <a:latin typeface="Arial" panose="020B0604020202020204" pitchFamily="34" charset="0"/>
            </a:endParaRPr>
          </a:p>
          <a:p>
            <a:pPr lvl="0" eaLnBrk="0" fontAlgn="base" hangingPunct="0">
              <a:lnSpc>
                <a:spcPct val="150000"/>
              </a:lnSpc>
              <a:spcBef>
                <a:spcPct val="0"/>
              </a:spcBef>
              <a:spcAft>
                <a:spcPct val="0"/>
              </a:spcAft>
              <a:buFontTx/>
              <a:buChar char="•"/>
            </a:pPr>
            <a:r>
              <a:rPr lang="vi-VN" altLang="vi-VN" b="1">
                <a:solidFill>
                  <a:schemeClr val="bg1"/>
                </a:solidFill>
                <a:latin typeface="Arial" panose="020B0604020202020204" pitchFamily="34" charset="0"/>
              </a:rPr>
              <a:t>Quản lý danh mục dịch vụ</a:t>
            </a:r>
            <a:r>
              <a:rPr lang="vi-VN" altLang="vi-VN">
                <a:solidFill>
                  <a:schemeClr val="bg1"/>
                </a:solidFill>
                <a:latin typeface="Arial" panose="020B0604020202020204" pitchFamily="34" charset="0"/>
              </a:rPr>
              <a:t> , </a:t>
            </a:r>
            <a:r>
              <a:rPr lang="vi-VN" altLang="vi-VN" b="1">
                <a:solidFill>
                  <a:schemeClr val="bg1"/>
                </a:solidFill>
                <a:latin typeface="Arial" panose="020B0604020202020204" pitchFamily="34" charset="0"/>
              </a:rPr>
              <a:t>quản lý nhân viên</a:t>
            </a:r>
            <a:endParaRPr lang="vi-VN" altLang="vi-VN">
              <a:solidFill>
                <a:schemeClr val="bg1"/>
              </a:solidFill>
              <a:latin typeface="Arial" panose="020B0604020202020204" pitchFamily="34" charset="0"/>
            </a:endParaRPr>
          </a:p>
          <a:p>
            <a:pPr lvl="0" eaLnBrk="0" fontAlgn="base" hangingPunct="0">
              <a:lnSpc>
                <a:spcPct val="150000"/>
              </a:lnSpc>
              <a:spcBef>
                <a:spcPct val="0"/>
              </a:spcBef>
              <a:spcAft>
                <a:spcPct val="0"/>
              </a:spcAft>
            </a:pPr>
            <a:r>
              <a:rPr lang="vi-VN" altLang="vi-VN">
                <a:solidFill>
                  <a:schemeClr val="bg1"/>
                </a:solidFill>
                <a:latin typeface="Arial" panose="020B0604020202020204" pitchFamily="34" charset="0"/>
              </a:rPr>
              <a:t>Hệ thống giúp:</a:t>
            </a:r>
          </a:p>
          <a:p>
            <a:pPr lvl="0" eaLnBrk="0" fontAlgn="base" hangingPunct="0">
              <a:lnSpc>
                <a:spcPct val="150000"/>
              </a:lnSpc>
              <a:spcBef>
                <a:spcPct val="0"/>
              </a:spcBef>
              <a:spcAft>
                <a:spcPct val="0"/>
              </a:spcAft>
              <a:buFontTx/>
              <a:buChar char="•"/>
            </a:pPr>
            <a:r>
              <a:rPr lang="vi-VN" altLang="vi-VN">
                <a:solidFill>
                  <a:schemeClr val="bg1"/>
                </a:solidFill>
                <a:latin typeface="Arial" panose="020B0604020202020204" pitchFamily="34" charset="0"/>
              </a:rPr>
              <a:t>Tăng tính </a:t>
            </a:r>
            <a:r>
              <a:rPr lang="vi-VN" altLang="vi-VN" b="1">
                <a:solidFill>
                  <a:schemeClr val="bg1"/>
                </a:solidFill>
                <a:latin typeface="Arial" panose="020B0604020202020204" pitchFamily="34" charset="0"/>
              </a:rPr>
              <a:t>tự động hóa</a:t>
            </a:r>
            <a:endParaRPr lang="vi-VN" altLang="vi-VN">
              <a:solidFill>
                <a:schemeClr val="bg1"/>
              </a:solidFill>
              <a:latin typeface="Arial" panose="020B0604020202020204" pitchFamily="34" charset="0"/>
            </a:endParaRPr>
          </a:p>
          <a:p>
            <a:pPr lvl="0" eaLnBrk="0" fontAlgn="base" hangingPunct="0">
              <a:lnSpc>
                <a:spcPct val="150000"/>
              </a:lnSpc>
              <a:spcBef>
                <a:spcPct val="0"/>
              </a:spcBef>
              <a:spcAft>
                <a:spcPct val="0"/>
              </a:spcAft>
              <a:buFontTx/>
              <a:buChar char="•"/>
            </a:pPr>
            <a:r>
              <a:rPr lang="vi-VN" altLang="vi-VN">
                <a:solidFill>
                  <a:schemeClr val="bg1"/>
                </a:solidFill>
                <a:latin typeface="Arial" panose="020B0604020202020204" pitchFamily="34" charset="0"/>
              </a:rPr>
              <a:t>Giảm </a:t>
            </a:r>
            <a:r>
              <a:rPr lang="vi-VN" altLang="vi-VN" b="1">
                <a:solidFill>
                  <a:schemeClr val="bg1"/>
                </a:solidFill>
                <a:latin typeface="Arial" panose="020B0604020202020204" pitchFamily="34" charset="0"/>
              </a:rPr>
              <a:t>thất thoát dữ liệu</a:t>
            </a:r>
            <a:endParaRPr lang="vi-VN" altLang="vi-VN">
              <a:solidFill>
                <a:schemeClr val="bg1"/>
              </a:solidFill>
              <a:latin typeface="Arial" panose="020B0604020202020204" pitchFamily="34" charset="0"/>
            </a:endParaRPr>
          </a:p>
          <a:p>
            <a:pPr lvl="0" eaLnBrk="0" fontAlgn="base" hangingPunct="0">
              <a:lnSpc>
                <a:spcPct val="150000"/>
              </a:lnSpc>
              <a:spcBef>
                <a:spcPct val="0"/>
              </a:spcBef>
              <a:spcAft>
                <a:spcPct val="0"/>
              </a:spcAft>
              <a:buFontTx/>
              <a:buChar char="•"/>
            </a:pPr>
            <a:r>
              <a:rPr lang="vi-VN" altLang="vi-VN">
                <a:solidFill>
                  <a:schemeClr val="bg1"/>
                </a:solidFill>
                <a:latin typeface="Arial" panose="020B0604020202020204" pitchFamily="34" charset="0"/>
              </a:rPr>
              <a:t>Nâng cao </a:t>
            </a:r>
            <a:r>
              <a:rPr lang="vi-VN" altLang="vi-VN" b="1">
                <a:solidFill>
                  <a:schemeClr val="bg1"/>
                </a:solidFill>
                <a:latin typeface="Arial" panose="020B0604020202020204" pitchFamily="34" charset="0"/>
              </a:rPr>
              <a:t>hiệu quả vận hành</a:t>
            </a:r>
            <a:r>
              <a:rPr lang="vi-VN" altLang="vi-VN">
                <a:solidFill>
                  <a:schemeClr val="bg1"/>
                </a:solidFill>
                <a:latin typeface="Arial" panose="020B0604020202020204" pitchFamily="34" charset="0"/>
              </a:rPr>
              <a:t> cho cửa hàng</a:t>
            </a:r>
          </a:p>
          <a:p>
            <a:pPr lvl="0" eaLnBrk="0" fontAlgn="base" hangingPunct="0">
              <a:lnSpc>
                <a:spcPct val="150000"/>
              </a:lnSpc>
              <a:spcBef>
                <a:spcPct val="0"/>
              </a:spcBef>
              <a:spcAft>
                <a:spcPct val="0"/>
              </a:spcAft>
              <a:buFontTx/>
              <a:buChar char="•"/>
            </a:pPr>
            <a:r>
              <a:rPr lang="vi-VN" altLang="vi-VN">
                <a:solidFill>
                  <a:schemeClr val="bg1"/>
                </a:solidFill>
                <a:latin typeface="Arial" panose="020B0604020202020204" pitchFamily="34" charset="0"/>
              </a:rPr>
              <a:t>Giao diện thân thiện, dễ thao tác cho cả </a:t>
            </a:r>
            <a:r>
              <a:rPr lang="vi-VN" altLang="vi-VN" b="1">
                <a:solidFill>
                  <a:schemeClr val="bg1"/>
                </a:solidFill>
                <a:latin typeface="Arial" panose="020B0604020202020204" pitchFamily="34" charset="0"/>
              </a:rPr>
              <a:t>khách hàng</a:t>
            </a:r>
            <a:r>
              <a:rPr lang="vi-VN" altLang="vi-VN">
                <a:solidFill>
                  <a:schemeClr val="bg1"/>
                </a:solidFill>
                <a:latin typeface="Arial" panose="020B0604020202020204" pitchFamily="34" charset="0"/>
              </a:rPr>
              <a:t> và </a:t>
            </a:r>
            <a:r>
              <a:rPr lang="vi-VN" altLang="vi-VN" b="1">
                <a:solidFill>
                  <a:schemeClr val="bg1"/>
                </a:solidFill>
                <a:latin typeface="Arial" panose="020B0604020202020204" pitchFamily="34" charset="0"/>
              </a:rPr>
              <a:t>nhân viên</a:t>
            </a:r>
            <a:endParaRPr lang="vi-VN" altLang="vi-VN">
              <a:solidFill>
                <a:schemeClr val="bg1"/>
              </a:solidFill>
              <a:latin typeface="Arial" panose="020B0604020202020204" pitchFamily="34" charset="0"/>
            </a:endParaRPr>
          </a:p>
        </p:txBody>
      </p:sp>
    </p:spTree>
    <p:extLst>
      <p:ext uri="{BB962C8B-B14F-4D97-AF65-F5344CB8AC3E}">
        <p14:creationId xmlns:p14="http://schemas.microsoft.com/office/powerpoint/2010/main" val="95803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9">
            <a:extLst>
              <a:ext uri="{FF2B5EF4-FFF2-40B4-BE49-F238E27FC236}">
                <a16:creationId xmlns:a16="http://schemas.microsoft.com/office/drawing/2014/main" id="{328F8335-3563-368C-91B7-9A7EC3389FF5}"/>
              </a:ext>
            </a:extLst>
          </p:cNvPr>
          <p:cNvPicPr>
            <a:picLocks noChangeAspect="1"/>
          </p:cNvPicPr>
          <p:nvPr/>
        </p:nvPicPr>
        <p:blipFill>
          <a:blip r:embed="rId2"/>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1A26BDBE-DFA0-679A-07DC-9F7CC9FFF2C9}"/>
              </a:ext>
            </a:extLst>
          </p:cNvPr>
          <p:cNvSpPr/>
          <p:nvPr/>
        </p:nvSpPr>
        <p:spPr>
          <a:xfrm>
            <a:off x="0" y="0"/>
            <a:ext cx="9144000" cy="5143501"/>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vi-VN"/>
          </a:p>
        </p:txBody>
      </p:sp>
      <p:sp>
        <p:nvSpPr>
          <p:cNvPr id="22" name="textbox 22"/>
          <p:cNvSpPr/>
          <p:nvPr/>
        </p:nvSpPr>
        <p:spPr>
          <a:xfrm>
            <a:off x="4273556" y="1557677"/>
            <a:ext cx="3686175" cy="2026285"/>
          </a:xfrm>
          <a:prstGeom prst="rect">
            <a:avLst/>
          </a:prstGeom>
        </p:spPr>
        <p:txBody>
          <a:bodyPr vert="horz" wrap="square" lIns="0" tIns="0" rIns="0" bIns="0"/>
          <a:lstStyle/>
          <a:p>
            <a:pPr algn="l" rtl="0" eaLnBrk="0">
              <a:lnSpc>
                <a:spcPct val="93240"/>
              </a:lnSpc>
              <a:tabLst/>
            </a:pPr>
            <a:endParaRPr lang="Arial" altLang="Arial" sz="1500" dirty="0"/>
          </a:p>
        </p:txBody>
      </p:sp>
      <p:sp>
        <p:nvSpPr>
          <p:cNvPr id="2" name="TextBox 1">
            <a:extLst>
              <a:ext uri="{FF2B5EF4-FFF2-40B4-BE49-F238E27FC236}">
                <a16:creationId xmlns:a16="http://schemas.microsoft.com/office/drawing/2014/main" id="{3A61259E-00B5-C10A-93AB-638CC6D1DCC2}"/>
              </a:ext>
            </a:extLst>
          </p:cNvPr>
          <p:cNvSpPr txBox="1"/>
          <p:nvPr/>
        </p:nvSpPr>
        <p:spPr>
          <a:xfrm>
            <a:off x="779091" y="457098"/>
            <a:ext cx="3414717" cy="553998"/>
          </a:xfrm>
          <a:prstGeom prst="rect">
            <a:avLst/>
          </a:prstGeom>
          <a:noFill/>
        </p:spPr>
        <p:txBody>
          <a:bodyPr wrap="none" rtlCol="0">
            <a:spAutoFit/>
          </a:bodyPr>
          <a:lstStyle/>
          <a:p>
            <a:r>
              <a:rPr lang="en-US" sz="3000">
                <a:solidFill>
                  <a:srgbClr val="FFD85B"/>
                </a:solidFill>
              </a:rPr>
              <a:t>Ưu và nhược điểm</a:t>
            </a:r>
            <a:endParaRPr lang="en-US" sz="3000" dirty="0">
              <a:solidFill>
                <a:srgbClr val="FFD85B"/>
              </a:solidFill>
            </a:endParaRPr>
          </a:p>
        </p:txBody>
      </p:sp>
      <p:sp>
        <p:nvSpPr>
          <p:cNvPr id="4" name="TextBox 3">
            <a:extLst>
              <a:ext uri="{FF2B5EF4-FFF2-40B4-BE49-F238E27FC236}">
                <a16:creationId xmlns:a16="http://schemas.microsoft.com/office/drawing/2014/main" id="{6996ACC5-0860-90E8-BE3E-29E27AB906E9}"/>
              </a:ext>
            </a:extLst>
          </p:cNvPr>
          <p:cNvSpPr txBox="1"/>
          <p:nvPr/>
        </p:nvSpPr>
        <p:spPr>
          <a:xfrm>
            <a:off x="594360" y="2308687"/>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AC5EDBA7-7F5D-A44D-7D05-425E286C6B88}"/>
              </a:ext>
            </a:extLst>
          </p:cNvPr>
          <p:cNvSpPr txBox="1"/>
          <p:nvPr/>
        </p:nvSpPr>
        <p:spPr>
          <a:xfrm>
            <a:off x="594360" y="3085137"/>
            <a:ext cx="184731" cy="369332"/>
          </a:xfrm>
          <a:prstGeom prst="rect">
            <a:avLst/>
          </a:prstGeom>
          <a:noFill/>
        </p:spPr>
        <p:txBody>
          <a:bodyPr wrap="none" rtlCol="0">
            <a:spAutoFit/>
          </a:bodyPr>
          <a:lstStyle/>
          <a:p>
            <a:endParaRPr lang="en-US"/>
          </a:p>
        </p:txBody>
      </p:sp>
      <p:sp>
        <p:nvSpPr>
          <p:cNvPr id="9" name="TextBox 8">
            <a:extLst>
              <a:ext uri="{FF2B5EF4-FFF2-40B4-BE49-F238E27FC236}">
                <a16:creationId xmlns:a16="http://schemas.microsoft.com/office/drawing/2014/main" id="{FE5BCE43-204D-88DD-D621-0359B1150022}"/>
              </a:ext>
            </a:extLst>
          </p:cNvPr>
          <p:cNvSpPr txBox="1"/>
          <p:nvPr/>
        </p:nvSpPr>
        <p:spPr>
          <a:xfrm>
            <a:off x="779091" y="915672"/>
            <a:ext cx="7535569" cy="4196020"/>
          </a:xfrm>
          <a:prstGeom prst="rect">
            <a:avLst/>
          </a:prstGeom>
          <a:noFill/>
        </p:spPr>
        <p:txBody>
          <a:bodyPr wrap="square" rtlCol="0">
            <a:spAutoFit/>
          </a:bodyPr>
          <a:lstStyle/>
          <a:p>
            <a:pPr>
              <a:lnSpc>
                <a:spcPct val="150000"/>
              </a:lnSpc>
            </a:pPr>
            <a:r>
              <a:rPr lang="en-US" b="1">
                <a:solidFill>
                  <a:schemeClr val="bg1"/>
                </a:solidFill>
              </a:rPr>
              <a:t>Ưu điểm</a:t>
            </a:r>
            <a:endParaRPr lang="vi-VN">
              <a:solidFill>
                <a:schemeClr val="bg1"/>
              </a:solidFill>
            </a:endParaRPr>
          </a:p>
          <a:p>
            <a:pPr marL="285750" lvl="0" indent="-285750" algn="just">
              <a:lnSpc>
                <a:spcPct val="150000"/>
              </a:lnSpc>
              <a:buFont typeface="Arial" panose="020B0604020202020204" pitchFamily="34" charset="0"/>
              <a:buChar char="•"/>
            </a:pPr>
            <a:r>
              <a:rPr lang="en-US">
                <a:solidFill>
                  <a:schemeClr val="bg1"/>
                </a:solidFill>
              </a:rPr>
              <a:t>Hệ thống có giao diện đơn giản, dễ sử dụng, thân thiện với người dùng.</a:t>
            </a:r>
            <a:endParaRPr lang="vi-VN">
              <a:solidFill>
                <a:schemeClr val="bg1"/>
              </a:solidFill>
            </a:endParaRPr>
          </a:p>
          <a:p>
            <a:pPr marL="285750" lvl="0" indent="-285750" algn="just">
              <a:lnSpc>
                <a:spcPct val="150000"/>
              </a:lnSpc>
              <a:buFont typeface="Arial" panose="020B0604020202020204" pitchFamily="34" charset="0"/>
              <a:buChar char="•"/>
            </a:pPr>
            <a:r>
              <a:rPr lang="en-US">
                <a:solidFill>
                  <a:schemeClr val="bg1"/>
                </a:solidFill>
              </a:rPr>
              <a:t>Chức năng rõ ràng, hỗ trợ đầy đủ cho quá trình vận hành cửa hàng giặt sấy.</a:t>
            </a:r>
            <a:endParaRPr lang="vi-VN">
              <a:solidFill>
                <a:schemeClr val="bg1"/>
              </a:solidFill>
            </a:endParaRPr>
          </a:p>
          <a:p>
            <a:pPr marL="285750" lvl="0" indent="-285750" algn="just">
              <a:lnSpc>
                <a:spcPct val="150000"/>
              </a:lnSpc>
              <a:buFont typeface="Arial" panose="020B0604020202020204" pitchFamily="34" charset="0"/>
              <a:buChar char="•"/>
            </a:pPr>
            <a:r>
              <a:rPr lang="en-US">
                <a:solidFill>
                  <a:schemeClr val="bg1"/>
                </a:solidFill>
              </a:rPr>
              <a:t>Cơ sở dữ liệu được thiết kế có cấu trúc hợp lý, đảm bảo dễ bảo trì và mở rộng.</a:t>
            </a:r>
            <a:endParaRPr lang="vi-VN">
              <a:solidFill>
                <a:schemeClr val="bg1"/>
              </a:solidFill>
            </a:endParaRPr>
          </a:p>
          <a:p>
            <a:pPr marL="285750" lvl="0" indent="-285750" algn="just">
              <a:lnSpc>
                <a:spcPct val="150000"/>
              </a:lnSpc>
              <a:buFont typeface="Arial" panose="020B0604020202020204" pitchFamily="34" charset="0"/>
              <a:buChar char="•"/>
            </a:pPr>
            <a:r>
              <a:rPr lang="en-US">
                <a:solidFill>
                  <a:schemeClr val="bg1"/>
                </a:solidFill>
              </a:rPr>
              <a:t>Triển khai bằng Docker giúp dễ dàng đóng gói và cài đặt hệ thống.</a:t>
            </a:r>
            <a:endParaRPr lang="vi-VN">
              <a:solidFill>
                <a:schemeClr val="bg1"/>
              </a:solidFill>
            </a:endParaRPr>
          </a:p>
          <a:p>
            <a:pPr marL="285750" lvl="0" indent="-285750" algn="just">
              <a:lnSpc>
                <a:spcPct val="150000"/>
              </a:lnSpc>
              <a:buFont typeface="Arial" panose="020B0604020202020204" pitchFamily="34" charset="0"/>
              <a:buChar char="•"/>
            </a:pPr>
            <a:r>
              <a:rPr lang="en-US">
                <a:solidFill>
                  <a:schemeClr val="bg1"/>
                </a:solidFill>
              </a:rPr>
              <a:t>Có thể dễ dàng tích hợp với các công cụ khác như GitHub, Jira để quản lý mã nguồn và tiến độ.</a:t>
            </a:r>
            <a:endParaRPr lang="vi-VN">
              <a:solidFill>
                <a:schemeClr val="bg1"/>
              </a:solidFill>
            </a:endParaRPr>
          </a:p>
        </p:txBody>
      </p:sp>
    </p:spTree>
    <p:extLst>
      <p:ext uri="{BB962C8B-B14F-4D97-AF65-F5344CB8AC3E}">
        <p14:creationId xmlns:p14="http://schemas.microsoft.com/office/powerpoint/2010/main" val="303999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86A31-6013-4075-6284-40670B59E141}"/>
            </a:ext>
          </a:extLst>
        </p:cNvPr>
        <p:cNvGrpSpPr/>
        <p:nvPr/>
      </p:nvGrpSpPr>
      <p:grpSpPr>
        <a:xfrm>
          <a:off x="0" y="0"/>
          <a:ext cx="0" cy="0"/>
          <a:chOff x="0" y="0"/>
          <a:chExt cx="0" cy="0"/>
        </a:xfrm>
      </p:grpSpPr>
      <p:pic>
        <p:nvPicPr>
          <p:cNvPr id="6" name="picture 9">
            <a:extLst>
              <a:ext uri="{FF2B5EF4-FFF2-40B4-BE49-F238E27FC236}">
                <a16:creationId xmlns:a16="http://schemas.microsoft.com/office/drawing/2014/main" id="{6B4D171A-47E7-0D92-A73F-CE75485799B2}"/>
              </a:ext>
            </a:extLst>
          </p:cNvPr>
          <p:cNvPicPr>
            <a:picLocks noChangeAspect="1"/>
          </p:cNvPicPr>
          <p:nvPr/>
        </p:nvPicPr>
        <p:blipFill>
          <a:blip r:embed="rId2"/>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BA3CB69A-55A3-95FA-5402-6FE31EAD52C9}"/>
              </a:ext>
            </a:extLst>
          </p:cNvPr>
          <p:cNvSpPr/>
          <p:nvPr/>
        </p:nvSpPr>
        <p:spPr>
          <a:xfrm>
            <a:off x="0" y="0"/>
            <a:ext cx="9144000" cy="5143501"/>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vi-VN"/>
          </a:p>
        </p:txBody>
      </p:sp>
      <p:sp>
        <p:nvSpPr>
          <p:cNvPr id="22" name="textbox 22">
            <a:extLst>
              <a:ext uri="{FF2B5EF4-FFF2-40B4-BE49-F238E27FC236}">
                <a16:creationId xmlns:a16="http://schemas.microsoft.com/office/drawing/2014/main" id="{6D80088B-F602-6B62-94F7-30DC7652C118}"/>
              </a:ext>
            </a:extLst>
          </p:cNvPr>
          <p:cNvSpPr/>
          <p:nvPr/>
        </p:nvSpPr>
        <p:spPr>
          <a:xfrm>
            <a:off x="4273556" y="1557677"/>
            <a:ext cx="3686175" cy="2026285"/>
          </a:xfrm>
          <a:prstGeom prst="rect">
            <a:avLst/>
          </a:prstGeom>
        </p:spPr>
        <p:txBody>
          <a:bodyPr vert="horz" wrap="square" lIns="0" tIns="0" rIns="0" bIns="0"/>
          <a:lstStyle/>
          <a:p>
            <a:pPr algn="l" rtl="0" eaLnBrk="0">
              <a:lnSpc>
                <a:spcPct val="93240"/>
              </a:lnSpc>
              <a:tabLst/>
            </a:pPr>
            <a:endParaRPr lang="Arial" altLang="Arial" sz="1500" dirty="0"/>
          </a:p>
        </p:txBody>
      </p:sp>
      <p:sp>
        <p:nvSpPr>
          <p:cNvPr id="2" name="TextBox 1">
            <a:extLst>
              <a:ext uri="{FF2B5EF4-FFF2-40B4-BE49-F238E27FC236}">
                <a16:creationId xmlns:a16="http://schemas.microsoft.com/office/drawing/2014/main" id="{259A4FAB-75F1-BBA3-C859-F9CBAD345BA7}"/>
              </a:ext>
            </a:extLst>
          </p:cNvPr>
          <p:cNvSpPr txBox="1"/>
          <p:nvPr/>
        </p:nvSpPr>
        <p:spPr>
          <a:xfrm>
            <a:off x="779091" y="457098"/>
            <a:ext cx="3414717" cy="553998"/>
          </a:xfrm>
          <a:prstGeom prst="rect">
            <a:avLst/>
          </a:prstGeom>
          <a:noFill/>
        </p:spPr>
        <p:txBody>
          <a:bodyPr wrap="none" rtlCol="0">
            <a:spAutoFit/>
          </a:bodyPr>
          <a:lstStyle/>
          <a:p>
            <a:r>
              <a:rPr lang="en-US" sz="3000">
                <a:solidFill>
                  <a:srgbClr val="FFD85B"/>
                </a:solidFill>
              </a:rPr>
              <a:t>Ưu và nhược điểm</a:t>
            </a:r>
            <a:endParaRPr lang="en-US" sz="3000" dirty="0">
              <a:solidFill>
                <a:srgbClr val="FFD85B"/>
              </a:solidFill>
            </a:endParaRPr>
          </a:p>
        </p:txBody>
      </p:sp>
      <p:sp>
        <p:nvSpPr>
          <p:cNvPr id="4" name="TextBox 3">
            <a:extLst>
              <a:ext uri="{FF2B5EF4-FFF2-40B4-BE49-F238E27FC236}">
                <a16:creationId xmlns:a16="http://schemas.microsoft.com/office/drawing/2014/main" id="{6C6D843C-5436-4893-DDD5-E765172964A4}"/>
              </a:ext>
            </a:extLst>
          </p:cNvPr>
          <p:cNvSpPr txBox="1"/>
          <p:nvPr/>
        </p:nvSpPr>
        <p:spPr>
          <a:xfrm>
            <a:off x="594360" y="2308687"/>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FB99D7A0-8137-D546-5E11-84EE3C6E31A6}"/>
              </a:ext>
            </a:extLst>
          </p:cNvPr>
          <p:cNvSpPr txBox="1"/>
          <p:nvPr/>
        </p:nvSpPr>
        <p:spPr>
          <a:xfrm>
            <a:off x="594360" y="3085137"/>
            <a:ext cx="184731" cy="369332"/>
          </a:xfrm>
          <a:prstGeom prst="rect">
            <a:avLst/>
          </a:prstGeom>
          <a:noFill/>
        </p:spPr>
        <p:txBody>
          <a:bodyPr wrap="none" rtlCol="0">
            <a:spAutoFit/>
          </a:bodyPr>
          <a:lstStyle/>
          <a:p>
            <a:endParaRPr lang="en-US"/>
          </a:p>
        </p:txBody>
      </p:sp>
      <p:sp>
        <p:nvSpPr>
          <p:cNvPr id="9" name="TextBox 8">
            <a:extLst>
              <a:ext uri="{FF2B5EF4-FFF2-40B4-BE49-F238E27FC236}">
                <a16:creationId xmlns:a16="http://schemas.microsoft.com/office/drawing/2014/main" id="{8C2F86F8-8222-7BF9-188B-4CC312636977}"/>
              </a:ext>
            </a:extLst>
          </p:cNvPr>
          <p:cNvSpPr txBox="1"/>
          <p:nvPr/>
        </p:nvSpPr>
        <p:spPr>
          <a:xfrm>
            <a:off x="779091" y="915672"/>
            <a:ext cx="7535569" cy="2949525"/>
          </a:xfrm>
          <a:prstGeom prst="rect">
            <a:avLst/>
          </a:prstGeom>
          <a:noFill/>
        </p:spPr>
        <p:txBody>
          <a:bodyPr wrap="square" rtlCol="0">
            <a:spAutoFit/>
          </a:bodyPr>
          <a:lstStyle/>
          <a:p>
            <a:pPr algn="just">
              <a:lnSpc>
                <a:spcPct val="150000"/>
              </a:lnSpc>
            </a:pPr>
            <a:r>
              <a:rPr lang="en-US" b="1">
                <a:solidFill>
                  <a:schemeClr val="bg1"/>
                </a:solidFill>
              </a:rPr>
              <a:t>Nhược điểm</a:t>
            </a:r>
            <a:endParaRPr lang="vi-VN">
              <a:solidFill>
                <a:schemeClr val="bg1"/>
              </a:solidFill>
            </a:endParaRPr>
          </a:p>
          <a:p>
            <a:pPr marL="285750" lvl="0" indent="-285750" algn="just">
              <a:lnSpc>
                <a:spcPct val="150000"/>
              </a:lnSpc>
              <a:buFont typeface="Arial" panose="020B0604020202020204" pitchFamily="34" charset="0"/>
              <a:buChar char="•"/>
            </a:pPr>
            <a:r>
              <a:rPr lang="en-US">
                <a:solidFill>
                  <a:schemeClr val="bg1"/>
                </a:solidFill>
              </a:rPr>
              <a:t>Giao diện chưa thực sự hiện đại, chưa hỗ trợ responsive trên thiết bị di động.</a:t>
            </a:r>
            <a:endParaRPr lang="vi-VN">
              <a:solidFill>
                <a:schemeClr val="bg1"/>
              </a:solidFill>
            </a:endParaRPr>
          </a:p>
          <a:p>
            <a:pPr marL="285750" lvl="0" indent="-285750" algn="just">
              <a:lnSpc>
                <a:spcPct val="150000"/>
              </a:lnSpc>
              <a:buFont typeface="Arial" panose="020B0604020202020204" pitchFamily="34" charset="0"/>
              <a:buChar char="•"/>
            </a:pPr>
            <a:r>
              <a:rPr lang="en-US">
                <a:solidFill>
                  <a:schemeClr val="bg1"/>
                </a:solidFill>
              </a:rPr>
              <a:t>Hệ thống chưa hỗ trợ phân quyền nâng cao cho các vai trò khác nhau.</a:t>
            </a:r>
            <a:endParaRPr lang="vi-VN">
              <a:solidFill>
                <a:schemeClr val="bg1"/>
              </a:solidFill>
            </a:endParaRPr>
          </a:p>
          <a:p>
            <a:pPr marL="285750" lvl="0" indent="-285750" algn="just">
              <a:lnSpc>
                <a:spcPct val="150000"/>
              </a:lnSpc>
              <a:buFont typeface="Arial" panose="020B0604020202020204" pitchFamily="34" charset="0"/>
              <a:buChar char="•"/>
            </a:pPr>
            <a:r>
              <a:rPr lang="en-US">
                <a:solidFill>
                  <a:schemeClr val="bg1"/>
                </a:solidFill>
              </a:rPr>
              <a:t>Chưa có chức năng thống kê, báo cáo chuyên sâu phục vụ quản lý.</a:t>
            </a:r>
            <a:endParaRPr lang="vi-VN">
              <a:solidFill>
                <a:schemeClr val="bg1"/>
              </a:solidFill>
            </a:endParaRPr>
          </a:p>
          <a:p>
            <a:pPr marL="285750" lvl="0" indent="-285750" algn="just">
              <a:lnSpc>
                <a:spcPct val="150000"/>
              </a:lnSpc>
              <a:buFont typeface="Arial" panose="020B0604020202020204" pitchFamily="34" charset="0"/>
              <a:buChar char="•"/>
            </a:pPr>
            <a:r>
              <a:rPr lang="en-US">
                <a:solidFill>
                  <a:schemeClr val="bg1"/>
                </a:solidFill>
              </a:rPr>
              <a:t>Chưa triển khai được trên docker</a:t>
            </a:r>
            <a:endParaRPr lang="vi-VN">
              <a:solidFill>
                <a:schemeClr val="bg1"/>
              </a:solidFill>
            </a:endParaRPr>
          </a:p>
        </p:txBody>
      </p:sp>
    </p:spTree>
    <p:extLst>
      <p:ext uri="{BB962C8B-B14F-4D97-AF65-F5344CB8AC3E}">
        <p14:creationId xmlns:p14="http://schemas.microsoft.com/office/powerpoint/2010/main" val="28143916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8EFC4-8D13-9D14-F01E-7A88FC8E922F}"/>
            </a:ext>
          </a:extLst>
        </p:cNvPr>
        <p:cNvGrpSpPr/>
        <p:nvPr/>
      </p:nvGrpSpPr>
      <p:grpSpPr>
        <a:xfrm>
          <a:off x="0" y="0"/>
          <a:ext cx="0" cy="0"/>
          <a:chOff x="0" y="0"/>
          <a:chExt cx="0" cy="0"/>
        </a:xfrm>
      </p:grpSpPr>
      <p:pic>
        <p:nvPicPr>
          <p:cNvPr id="41" name="picture 41">
            <a:extLst>
              <a:ext uri="{FF2B5EF4-FFF2-40B4-BE49-F238E27FC236}">
                <a16:creationId xmlns:a16="http://schemas.microsoft.com/office/drawing/2014/main" id="{20A84C40-FB9F-BE2C-0D21-CB30EB2F8DDE}"/>
              </a:ext>
            </a:extLst>
          </p:cNvPr>
          <p:cNvPicPr>
            <a:picLocks noChangeAspect="1"/>
          </p:cNvPicPr>
          <p:nvPr/>
        </p:nvPicPr>
        <p:blipFill>
          <a:blip r:embed="rId2"/>
          <a:stretch>
            <a:fillRect/>
          </a:stretch>
        </p:blipFill>
        <p:spPr>
          <a:xfrm rot="21600000">
            <a:off x="6595871" y="0"/>
            <a:ext cx="2423159" cy="1191767"/>
          </a:xfrm>
          <a:prstGeom prst="rect">
            <a:avLst/>
          </a:prstGeom>
        </p:spPr>
      </p:pic>
      <p:pic>
        <p:nvPicPr>
          <p:cNvPr id="42" name="picture 42">
            <a:extLst>
              <a:ext uri="{FF2B5EF4-FFF2-40B4-BE49-F238E27FC236}">
                <a16:creationId xmlns:a16="http://schemas.microsoft.com/office/drawing/2014/main" id="{03C064AB-2412-7426-44A7-6BBEEC270A41}"/>
              </a:ext>
            </a:extLst>
          </p:cNvPr>
          <p:cNvPicPr>
            <a:picLocks noChangeAspect="1"/>
          </p:cNvPicPr>
          <p:nvPr/>
        </p:nvPicPr>
        <p:blipFill>
          <a:blip r:embed="rId3"/>
          <a:stretch>
            <a:fillRect/>
          </a:stretch>
        </p:blipFill>
        <p:spPr>
          <a:xfrm rot="21600000">
            <a:off x="0" y="3953255"/>
            <a:ext cx="2414016" cy="1190243"/>
          </a:xfrm>
          <a:prstGeom prst="rect">
            <a:avLst/>
          </a:prstGeom>
        </p:spPr>
      </p:pic>
      <p:sp>
        <p:nvSpPr>
          <p:cNvPr id="43" name="textbox 43">
            <a:extLst>
              <a:ext uri="{FF2B5EF4-FFF2-40B4-BE49-F238E27FC236}">
                <a16:creationId xmlns:a16="http://schemas.microsoft.com/office/drawing/2014/main" id="{97A5D49A-0B34-F176-3F3F-2EF9581D6FF8}"/>
              </a:ext>
            </a:extLst>
          </p:cNvPr>
          <p:cNvSpPr/>
          <p:nvPr/>
        </p:nvSpPr>
        <p:spPr>
          <a:xfrm>
            <a:off x="2705825" y="2041615"/>
            <a:ext cx="1097914" cy="1026160"/>
          </a:xfrm>
          <a:prstGeom prst="rect">
            <a:avLst/>
          </a:prstGeom>
        </p:spPr>
        <p:txBody>
          <a:bodyPr vert="horz" wrap="square" lIns="0" tIns="0" rIns="0" bIns="0"/>
          <a:lstStyle/>
          <a:p>
            <a:pPr algn="l" rtl="0" eaLnBrk="0">
              <a:lnSpc>
                <a:spcPct val="87037"/>
              </a:lnSpc>
              <a:tabLst/>
            </a:pPr>
            <a:endParaRPr lang="Arial" altLang="Arial" sz="1100" dirty="0"/>
          </a:p>
        </p:txBody>
      </p:sp>
      <p:sp>
        <p:nvSpPr>
          <p:cNvPr id="44" name="textbox 44">
            <a:extLst>
              <a:ext uri="{FF2B5EF4-FFF2-40B4-BE49-F238E27FC236}">
                <a16:creationId xmlns:a16="http://schemas.microsoft.com/office/drawing/2014/main" id="{08DE192E-73B1-162F-304A-413C89275920}"/>
              </a:ext>
            </a:extLst>
          </p:cNvPr>
          <p:cNvSpPr/>
          <p:nvPr/>
        </p:nvSpPr>
        <p:spPr>
          <a:xfrm>
            <a:off x="5095576" y="2041615"/>
            <a:ext cx="1097914" cy="1026160"/>
          </a:xfrm>
          <a:prstGeom prst="rect">
            <a:avLst/>
          </a:prstGeom>
        </p:spPr>
        <p:txBody>
          <a:bodyPr vert="horz" wrap="square" lIns="0" tIns="0" rIns="0" bIns="0"/>
          <a:lstStyle/>
          <a:p>
            <a:pPr algn="l" rtl="0" eaLnBrk="0">
              <a:lnSpc>
                <a:spcPct val="87037"/>
              </a:lnSpc>
              <a:tabLst/>
            </a:pPr>
            <a:endParaRPr lang="Arial" altLang="Arial" sz="1100" dirty="0"/>
          </a:p>
        </p:txBody>
      </p:sp>
      <p:sp>
        <p:nvSpPr>
          <p:cNvPr id="45" name="textbox 45">
            <a:extLst>
              <a:ext uri="{FF2B5EF4-FFF2-40B4-BE49-F238E27FC236}">
                <a16:creationId xmlns:a16="http://schemas.microsoft.com/office/drawing/2014/main" id="{9385B724-DBD3-D6FC-2711-0008FEDF70D0}"/>
              </a:ext>
            </a:extLst>
          </p:cNvPr>
          <p:cNvSpPr/>
          <p:nvPr/>
        </p:nvSpPr>
        <p:spPr>
          <a:xfrm>
            <a:off x="543917" y="625716"/>
            <a:ext cx="1546860" cy="385445"/>
          </a:xfrm>
          <a:prstGeom prst="rect">
            <a:avLst/>
          </a:prstGeom>
        </p:spPr>
        <p:txBody>
          <a:bodyPr vert="horz" wrap="square" lIns="0" tIns="0" rIns="0" bIns="0"/>
          <a:lstStyle/>
          <a:p>
            <a:pPr algn="l" rtl="0" eaLnBrk="0">
              <a:lnSpc>
                <a:spcPct val="94907"/>
              </a:lnSpc>
              <a:tabLst/>
            </a:pPr>
            <a:endParaRPr lang="Arial" altLang="Arial" sz="2500" dirty="0"/>
          </a:p>
        </p:txBody>
      </p:sp>
      <p:pic>
        <p:nvPicPr>
          <p:cNvPr id="3" name="Picture 2">
            <a:extLst>
              <a:ext uri="{FF2B5EF4-FFF2-40B4-BE49-F238E27FC236}">
                <a16:creationId xmlns:a16="http://schemas.microsoft.com/office/drawing/2014/main" id="{D2E9E269-C5E8-4BFC-59C7-2F9A6390F738}"/>
              </a:ext>
            </a:extLst>
          </p:cNvPr>
          <p:cNvPicPr>
            <a:picLocks noChangeAspect="1"/>
          </p:cNvPicPr>
          <p:nvPr/>
        </p:nvPicPr>
        <p:blipFill>
          <a:blip r:embed="rId4"/>
          <a:stretch>
            <a:fillRect/>
          </a:stretch>
        </p:blipFill>
        <p:spPr>
          <a:xfrm>
            <a:off x="0" y="0"/>
            <a:ext cx="9144000" cy="5143500"/>
          </a:xfrm>
          <a:prstGeom prst="rect">
            <a:avLst/>
          </a:prstGeom>
        </p:spPr>
      </p:pic>
      <p:sp>
        <p:nvSpPr>
          <p:cNvPr id="2" name="Rectangle 1">
            <a:extLst>
              <a:ext uri="{FF2B5EF4-FFF2-40B4-BE49-F238E27FC236}">
                <a16:creationId xmlns:a16="http://schemas.microsoft.com/office/drawing/2014/main" id="{5918838A-8E8B-B3F1-EB28-8291AE01076F}"/>
              </a:ext>
            </a:extLst>
          </p:cNvPr>
          <p:cNvSpPr/>
          <p:nvPr/>
        </p:nvSpPr>
        <p:spPr>
          <a:xfrm>
            <a:off x="-1" y="-18328"/>
            <a:ext cx="9144000" cy="5143501"/>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E3FA6710-F4BC-F495-1B5E-29E55396EC5C}"/>
              </a:ext>
            </a:extLst>
          </p:cNvPr>
          <p:cNvSpPr txBox="1"/>
          <p:nvPr/>
        </p:nvSpPr>
        <p:spPr>
          <a:xfrm>
            <a:off x="621002" y="1468502"/>
            <a:ext cx="7523537" cy="2831544"/>
          </a:xfrm>
          <a:prstGeom prst="rect">
            <a:avLst/>
          </a:prstGeom>
          <a:noFill/>
        </p:spPr>
        <p:txBody>
          <a:bodyPr wrap="square" rtlCol="0">
            <a:spAutoFit/>
          </a:bodyPr>
          <a:lstStyle/>
          <a:p>
            <a:pPr marL="285750" lvl="0" indent="-285750" algn="just">
              <a:lnSpc>
                <a:spcPct val="150000"/>
              </a:lnSpc>
              <a:buFont typeface="Arial" panose="020B0604020202020204" pitchFamily="34" charset="0"/>
              <a:buChar char="•"/>
            </a:pPr>
            <a:r>
              <a:rPr lang="en-US">
                <a:solidFill>
                  <a:schemeClr val="bg1"/>
                </a:solidFill>
              </a:rPr>
              <a:t>Xây dựng chức năng phân quyền chi tiết cho các vai trò: quản lý, nhân viên, khách hàng.</a:t>
            </a:r>
            <a:endParaRPr lang="vi-VN">
              <a:solidFill>
                <a:schemeClr val="bg1"/>
              </a:solidFill>
            </a:endParaRPr>
          </a:p>
          <a:p>
            <a:pPr marL="285750" lvl="0" indent="-285750" algn="just">
              <a:lnSpc>
                <a:spcPct val="150000"/>
              </a:lnSpc>
              <a:buFont typeface="Arial" panose="020B0604020202020204" pitchFamily="34" charset="0"/>
              <a:buChar char="•"/>
            </a:pPr>
            <a:r>
              <a:rPr lang="en-US">
                <a:solidFill>
                  <a:schemeClr val="bg1"/>
                </a:solidFill>
              </a:rPr>
              <a:t>Cập nhật giao diện theo hướng responsive, tối ưu cho thiết bị di động và máy tính bảng.</a:t>
            </a:r>
            <a:endParaRPr lang="vi-VN">
              <a:solidFill>
                <a:schemeClr val="bg1"/>
              </a:solidFill>
            </a:endParaRPr>
          </a:p>
          <a:p>
            <a:pPr marL="285750" lvl="0" indent="-285750" algn="just">
              <a:lnSpc>
                <a:spcPct val="150000"/>
              </a:lnSpc>
              <a:buFont typeface="Arial" panose="020B0604020202020204" pitchFamily="34" charset="0"/>
              <a:buChar char="•"/>
            </a:pPr>
            <a:r>
              <a:rPr lang="en-US">
                <a:solidFill>
                  <a:schemeClr val="bg1"/>
                </a:solidFill>
              </a:rPr>
              <a:t>Thêm chức năng thống kê doanh thu theo ngày, tháng, quý.</a:t>
            </a:r>
            <a:endParaRPr lang="vi-VN">
              <a:solidFill>
                <a:schemeClr val="bg1"/>
              </a:solidFill>
            </a:endParaRPr>
          </a:p>
          <a:p>
            <a:pPr marL="285750" lvl="0" indent="-285750" algn="just">
              <a:lnSpc>
                <a:spcPct val="150000"/>
              </a:lnSpc>
              <a:buFont typeface="Arial" panose="020B0604020202020204" pitchFamily="34" charset="0"/>
              <a:buChar char="•"/>
            </a:pPr>
            <a:r>
              <a:rPr lang="en-US">
                <a:solidFill>
                  <a:schemeClr val="bg1"/>
                </a:solidFill>
              </a:rPr>
              <a:t>Hỗ trợ in hóa đơn trực tiếp từ hệ thống.</a:t>
            </a:r>
            <a:endParaRPr lang="vi-VN">
              <a:solidFill>
                <a:schemeClr val="bg1"/>
              </a:solidFill>
            </a:endParaRPr>
          </a:p>
          <a:p>
            <a:endParaRPr lang="en-US" sz="1600" b="1" dirty="0">
              <a:solidFill>
                <a:schemeClr val="bg1"/>
              </a:solidFill>
            </a:endParaRPr>
          </a:p>
        </p:txBody>
      </p:sp>
      <p:sp>
        <p:nvSpPr>
          <p:cNvPr id="4" name="TextBox 3">
            <a:extLst>
              <a:ext uri="{FF2B5EF4-FFF2-40B4-BE49-F238E27FC236}">
                <a16:creationId xmlns:a16="http://schemas.microsoft.com/office/drawing/2014/main" id="{816F4A85-D96C-B8DF-5DDB-9B1014487A76}"/>
              </a:ext>
            </a:extLst>
          </p:cNvPr>
          <p:cNvSpPr txBox="1"/>
          <p:nvPr/>
        </p:nvSpPr>
        <p:spPr>
          <a:xfrm>
            <a:off x="621003" y="435312"/>
            <a:ext cx="3214341" cy="553998"/>
          </a:xfrm>
          <a:prstGeom prst="rect">
            <a:avLst/>
          </a:prstGeom>
          <a:noFill/>
        </p:spPr>
        <p:txBody>
          <a:bodyPr wrap="none" rtlCol="0">
            <a:spAutoFit/>
          </a:bodyPr>
          <a:lstStyle/>
          <a:p>
            <a:r>
              <a:rPr lang="vi-VN" sz="3000" dirty="0">
                <a:solidFill>
                  <a:srgbClr val="FFC000"/>
                </a:solidFill>
              </a:rPr>
              <a:t>Hướng phát triển </a:t>
            </a:r>
            <a:endParaRPr lang="en-US" sz="3000" dirty="0">
              <a:solidFill>
                <a:srgbClr val="FFC000"/>
              </a:solidFill>
            </a:endParaRPr>
          </a:p>
        </p:txBody>
      </p:sp>
    </p:spTree>
    <p:extLst>
      <p:ext uri="{BB962C8B-B14F-4D97-AF65-F5344CB8AC3E}">
        <p14:creationId xmlns:p14="http://schemas.microsoft.com/office/powerpoint/2010/main" val="3675007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030D-86AC-C577-4B40-7270CF3A44F2}"/>
            </a:ext>
          </a:extLst>
        </p:cNvPr>
        <p:cNvGrpSpPr/>
        <p:nvPr/>
      </p:nvGrpSpPr>
      <p:grpSpPr>
        <a:xfrm>
          <a:off x="0" y="0"/>
          <a:ext cx="0" cy="0"/>
          <a:chOff x="0" y="0"/>
          <a:chExt cx="0" cy="0"/>
        </a:xfrm>
      </p:grpSpPr>
      <p:pic>
        <p:nvPicPr>
          <p:cNvPr id="41" name="picture 41">
            <a:extLst>
              <a:ext uri="{FF2B5EF4-FFF2-40B4-BE49-F238E27FC236}">
                <a16:creationId xmlns:a16="http://schemas.microsoft.com/office/drawing/2014/main" id="{A5867D3B-A281-D6C1-B18C-D0329EA225BB}"/>
              </a:ext>
            </a:extLst>
          </p:cNvPr>
          <p:cNvPicPr>
            <a:picLocks noChangeAspect="1"/>
          </p:cNvPicPr>
          <p:nvPr/>
        </p:nvPicPr>
        <p:blipFill>
          <a:blip r:embed="rId2"/>
          <a:stretch>
            <a:fillRect/>
          </a:stretch>
        </p:blipFill>
        <p:spPr>
          <a:xfrm rot="21600000">
            <a:off x="6595871" y="0"/>
            <a:ext cx="2423159" cy="1191767"/>
          </a:xfrm>
          <a:prstGeom prst="rect">
            <a:avLst/>
          </a:prstGeom>
        </p:spPr>
      </p:pic>
      <p:pic>
        <p:nvPicPr>
          <p:cNvPr id="42" name="picture 42">
            <a:extLst>
              <a:ext uri="{FF2B5EF4-FFF2-40B4-BE49-F238E27FC236}">
                <a16:creationId xmlns:a16="http://schemas.microsoft.com/office/drawing/2014/main" id="{3A8B2D0F-3D4B-4791-03A3-D05DBCB81DA3}"/>
              </a:ext>
            </a:extLst>
          </p:cNvPr>
          <p:cNvPicPr>
            <a:picLocks noChangeAspect="1"/>
          </p:cNvPicPr>
          <p:nvPr/>
        </p:nvPicPr>
        <p:blipFill>
          <a:blip r:embed="rId3"/>
          <a:stretch>
            <a:fillRect/>
          </a:stretch>
        </p:blipFill>
        <p:spPr>
          <a:xfrm rot="21600000">
            <a:off x="0" y="3953255"/>
            <a:ext cx="2414016" cy="1190243"/>
          </a:xfrm>
          <a:prstGeom prst="rect">
            <a:avLst/>
          </a:prstGeom>
        </p:spPr>
      </p:pic>
      <p:sp>
        <p:nvSpPr>
          <p:cNvPr id="43" name="textbox 43">
            <a:extLst>
              <a:ext uri="{FF2B5EF4-FFF2-40B4-BE49-F238E27FC236}">
                <a16:creationId xmlns:a16="http://schemas.microsoft.com/office/drawing/2014/main" id="{0FEF7B99-FED3-E298-20C9-0E05C1E208BE}"/>
              </a:ext>
            </a:extLst>
          </p:cNvPr>
          <p:cNvSpPr/>
          <p:nvPr/>
        </p:nvSpPr>
        <p:spPr>
          <a:xfrm>
            <a:off x="2705825" y="2041615"/>
            <a:ext cx="1097914" cy="1026160"/>
          </a:xfrm>
          <a:prstGeom prst="rect">
            <a:avLst/>
          </a:prstGeom>
        </p:spPr>
        <p:txBody>
          <a:bodyPr vert="horz" wrap="square" lIns="0" tIns="0" rIns="0" bIns="0"/>
          <a:lstStyle/>
          <a:p>
            <a:pPr algn="l" rtl="0" eaLnBrk="0">
              <a:lnSpc>
                <a:spcPct val="87037"/>
              </a:lnSpc>
              <a:tabLst/>
            </a:pPr>
            <a:endParaRPr lang="Arial" altLang="Arial" sz="1100" dirty="0"/>
          </a:p>
        </p:txBody>
      </p:sp>
      <p:sp>
        <p:nvSpPr>
          <p:cNvPr id="44" name="textbox 44">
            <a:extLst>
              <a:ext uri="{FF2B5EF4-FFF2-40B4-BE49-F238E27FC236}">
                <a16:creationId xmlns:a16="http://schemas.microsoft.com/office/drawing/2014/main" id="{2D106911-3D8B-EB36-7C9B-5F58CB9BFA65}"/>
              </a:ext>
            </a:extLst>
          </p:cNvPr>
          <p:cNvSpPr/>
          <p:nvPr/>
        </p:nvSpPr>
        <p:spPr>
          <a:xfrm>
            <a:off x="5095576" y="2041615"/>
            <a:ext cx="1097914" cy="1026160"/>
          </a:xfrm>
          <a:prstGeom prst="rect">
            <a:avLst/>
          </a:prstGeom>
        </p:spPr>
        <p:txBody>
          <a:bodyPr vert="horz" wrap="square" lIns="0" tIns="0" rIns="0" bIns="0"/>
          <a:lstStyle/>
          <a:p>
            <a:pPr algn="l" rtl="0" eaLnBrk="0">
              <a:lnSpc>
                <a:spcPct val="87037"/>
              </a:lnSpc>
              <a:tabLst/>
            </a:pPr>
            <a:endParaRPr lang="Arial" altLang="Arial" sz="1100" dirty="0"/>
          </a:p>
        </p:txBody>
      </p:sp>
      <p:sp>
        <p:nvSpPr>
          <p:cNvPr id="45" name="textbox 45">
            <a:extLst>
              <a:ext uri="{FF2B5EF4-FFF2-40B4-BE49-F238E27FC236}">
                <a16:creationId xmlns:a16="http://schemas.microsoft.com/office/drawing/2014/main" id="{D35F0598-9999-D638-C808-04C86736BA06}"/>
              </a:ext>
            </a:extLst>
          </p:cNvPr>
          <p:cNvSpPr/>
          <p:nvPr/>
        </p:nvSpPr>
        <p:spPr>
          <a:xfrm>
            <a:off x="543917" y="625716"/>
            <a:ext cx="1546860" cy="385445"/>
          </a:xfrm>
          <a:prstGeom prst="rect">
            <a:avLst/>
          </a:prstGeom>
        </p:spPr>
        <p:txBody>
          <a:bodyPr vert="horz" wrap="square" lIns="0" tIns="0" rIns="0" bIns="0"/>
          <a:lstStyle/>
          <a:p>
            <a:pPr algn="l" rtl="0" eaLnBrk="0">
              <a:lnSpc>
                <a:spcPct val="94907"/>
              </a:lnSpc>
              <a:tabLst/>
            </a:pPr>
            <a:endParaRPr lang="Arial" altLang="Arial" sz="2500" dirty="0"/>
          </a:p>
        </p:txBody>
      </p:sp>
      <p:pic>
        <p:nvPicPr>
          <p:cNvPr id="3" name="Picture 2">
            <a:extLst>
              <a:ext uri="{FF2B5EF4-FFF2-40B4-BE49-F238E27FC236}">
                <a16:creationId xmlns:a16="http://schemas.microsoft.com/office/drawing/2014/main" id="{801A3E59-9CCB-0103-F420-2F61956E1DDD}"/>
              </a:ext>
            </a:extLst>
          </p:cNvPr>
          <p:cNvPicPr>
            <a:picLocks noChangeAspect="1"/>
          </p:cNvPicPr>
          <p:nvPr/>
        </p:nvPicPr>
        <p:blipFill>
          <a:blip r:embed="rId4"/>
          <a:stretch>
            <a:fillRect/>
          </a:stretch>
        </p:blipFill>
        <p:spPr>
          <a:xfrm>
            <a:off x="0" y="0"/>
            <a:ext cx="9144000" cy="5143500"/>
          </a:xfrm>
          <a:prstGeom prst="rect">
            <a:avLst/>
          </a:prstGeom>
        </p:spPr>
      </p:pic>
      <p:sp>
        <p:nvSpPr>
          <p:cNvPr id="2" name="Rectangle 1">
            <a:extLst>
              <a:ext uri="{FF2B5EF4-FFF2-40B4-BE49-F238E27FC236}">
                <a16:creationId xmlns:a16="http://schemas.microsoft.com/office/drawing/2014/main" id="{A2042B2E-71D8-1A8D-925E-DA95AF26E538}"/>
              </a:ext>
            </a:extLst>
          </p:cNvPr>
          <p:cNvSpPr/>
          <p:nvPr/>
        </p:nvSpPr>
        <p:spPr>
          <a:xfrm>
            <a:off x="-1" y="-18328"/>
            <a:ext cx="9144000" cy="5143501"/>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1CA4F0A0-F6C5-B8AD-31EB-72640CDD4AC4}"/>
              </a:ext>
            </a:extLst>
          </p:cNvPr>
          <p:cNvSpPr txBox="1"/>
          <p:nvPr/>
        </p:nvSpPr>
        <p:spPr>
          <a:xfrm>
            <a:off x="621003" y="1468502"/>
            <a:ext cx="7431388" cy="3662541"/>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en-US">
                <a:solidFill>
                  <a:schemeClr val="bg1"/>
                </a:solidFill>
              </a:rPr>
              <a:t>Phát triển ứng dụng khách hàng giúp khách có thể theo dõi đơn giặt, tra cứu lịch sử hóa đơn và đặt lịch từ xa.</a:t>
            </a:r>
            <a:endParaRPr lang="vi-VN">
              <a:solidFill>
                <a:schemeClr val="bg1"/>
              </a:solidFill>
            </a:endParaRPr>
          </a:p>
          <a:p>
            <a:pPr marL="285750" lvl="0" indent="-285750">
              <a:lnSpc>
                <a:spcPct val="150000"/>
              </a:lnSpc>
              <a:buFont typeface="Arial" panose="020B0604020202020204" pitchFamily="34" charset="0"/>
              <a:buChar char="•"/>
            </a:pPr>
            <a:r>
              <a:rPr lang="vi-VN">
                <a:solidFill>
                  <a:schemeClr val="bg1"/>
                </a:solidFill>
              </a:rPr>
              <a:t>Tích hợp thanh toán trực tuyến (Momo, VNPay, v.v.) Xây dựng ứng dụng di động (Mobile App) để khách hàng đặt dịch vụ nhanh hơn Bổ sung chức năng giao – nhận tại nhà (theo lịch trình)</a:t>
            </a:r>
            <a:r>
              <a:rPr lang="en-US">
                <a:solidFill>
                  <a:schemeClr val="bg1"/>
                </a:solidFill>
              </a:rPr>
              <a:t>.</a:t>
            </a:r>
            <a:endParaRPr lang="vi-VN">
              <a:solidFill>
                <a:schemeClr val="bg1"/>
              </a:solidFill>
            </a:endParaRPr>
          </a:p>
          <a:p>
            <a:pPr marL="285750" lvl="0" indent="-285750">
              <a:lnSpc>
                <a:spcPct val="150000"/>
              </a:lnSpc>
              <a:buFont typeface="Arial" panose="020B0604020202020204" pitchFamily="34" charset="0"/>
              <a:buChar char="•"/>
            </a:pPr>
            <a:r>
              <a:rPr lang="vi-VN">
                <a:solidFill>
                  <a:schemeClr val="bg1"/>
                </a:solidFill>
              </a:rPr>
              <a:t>Tích hợp thông báo tự động qua Email/SMS/Zalo Cải tiến báo cáo thống kê: doanh thu, dịch vụ sử dụng nhiều nhất, v.v. </a:t>
            </a:r>
          </a:p>
          <a:p>
            <a:pPr marL="285750" lvl="0" indent="-285750">
              <a:lnSpc>
                <a:spcPct val="150000"/>
              </a:lnSpc>
              <a:buFont typeface="Arial" panose="020B0604020202020204" pitchFamily="34" charset="0"/>
              <a:buChar char="•"/>
            </a:pPr>
            <a:r>
              <a:rPr lang="vi-VN">
                <a:solidFill>
                  <a:schemeClr val="bg1"/>
                </a:solidFill>
              </a:rPr>
              <a:t>Tối ưu hóa bảo mật tài khoản và quản lý phân quyền sâu hơn.</a:t>
            </a:r>
          </a:p>
          <a:p>
            <a:endParaRPr lang="en-US" sz="1600" b="1" dirty="0">
              <a:solidFill>
                <a:schemeClr val="bg1"/>
              </a:solidFill>
            </a:endParaRPr>
          </a:p>
        </p:txBody>
      </p:sp>
      <p:sp>
        <p:nvSpPr>
          <p:cNvPr id="4" name="TextBox 3">
            <a:extLst>
              <a:ext uri="{FF2B5EF4-FFF2-40B4-BE49-F238E27FC236}">
                <a16:creationId xmlns:a16="http://schemas.microsoft.com/office/drawing/2014/main" id="{E33C59E9-6472-3F03-E842-50F779ADF9EB}"/>
              </a:ext>
            </a:extLst>
          </p:cNvPr>
          <p:cNvSpPr txBox="1"/>
          <p:nvPr/>
        </p:nvSpPr>
        <p:spPr>
          <a:xfrm>
            <a:off x="621003" y="435312"/>
            <a:ext cx="3214341" cy="553998"/>
          </a:xfrm>
          <a:prstGeom prst="rect">
            <a:avLst/>
          </a:prstGeom>
          <a:noFill/>
        </p:spPr>
        <p:txBody>
          <a:bodyPr wrap="none" rtlCol="0">
            <a:spAutoFit/>
          </a:bodyPr>
          <a:lstStyle/>
          <a:p>
            <a:r>
              <a:rPr lang="vi-VN" sz="3000" dirty="0">
                <a:solidFill>
                  <a:srgbClr val="FFC000"/>
                </a:solidFill>
              </a:rPr>
              <a:t>Hướng phát triển </a:t>
            </a:r>
            <a:endParaRPr lang="en-US" sz="3000" dirty="0">
              <a:solidFill>
                <a:srgbClr val="FFC000"/>
              </a:solidFill>
            </a:endParaRPr>
          </a:p>
        </p:txBody>
      </p:sp>
    </p:spTree>
    <p:extLst>
      <p:ext uri="{BB962C8B-B14F-4D97-AF65-F5344CB8AC3E}">
        <p14:creationId xmlns:p14="http://schemas.microsoft.com/office/powerpoint/2010/main" val="23622605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2FFAC-23A0-B3FE-E69C-8F48344BD863}"/>
            </a:ext>
          </a:extLst>
        </p:cNvPr>
        <p:cNvGrpSpPr/>
        <p:nvPr/>
      </p:nvGrpSpPr>
      <p:grpSpPr>
        <a:xfrm>
          <a:off x="0" y="0"/>
          <a:ext cx="0" cy="0"/>
          <a:chOff x="0" y="0"/>
          <a:chExt cx="0" cy="0"/>
        </a:xfrm>
      </p:grpSpPr>
      <p:pic>
        <p:nvPicPr>
          <p:cNvPr id="41" name="picture 41">
            <a:extLst>
              <a:ext uri="{FF2B5EF4-FFF2-40B4-BE49-F238E27FC236}">
                <a16:creationId xmlns:a16="http://schemas.microsoft.com/office/drawing/2014/main" id="{0169683A-1649-4CE5-A74B-C96DC9CAA392}"/>
              </a:ext>
            </a:extLst>
          </p:cNvPr>
          <p:cNvPicPr>
            <a:picLocks noChangeAspect="1"/>
          </p:cNvPicPr>
          <p:nvPr/>
        </p:nvPicPr>
        <p:blipFill>
          <a:blip r:embed="rId2"/>
          <a:stretch>
            <a:fillRect/>
          </a:stretch>
        </p:blipFill>
        <p:spPr>
          <a:xfrm rot="21600000">
            <a:off x="6595871" y="0"/>
            <a:ext cx="2423159" cy="1191767"/>
          </a:xfrm>
          <a:prstGeom prst="rect">
            <a:avLst/>
          </a:prstGeom>
        </p:spPr>
      </p:pic>
      <p:pic>
        <p:nvPicPr>
          <p:cNvPr id="42" name="picture 42">
            <a:extLst>
              <a:ext uri="{FF2B5EF4-FFF2-40B4-BE49-F238E27FC236}">
                <a16:creationId xmlns:a16="http://schemas.microsoft.com/office/drawing/2014/main" id="{38CB902F-4A1E-8FA2-CC8D-BEEE681BDA26}"/>
              </a:ext>
            </a:extLst>
          </p:cNvPr>
          <p:cNvPicPr>
            <a:picLocks noChangeAspect="1"/>
          </p:cNvPicPr>
          <p:nvPr/>
        </p:nvPicPr>
        <p:blipFill>
          <a:blip r:embed="rId3"/>
          <a:stretch>
            <a:fillRect/>
          </a:stretch>
        </p:blipFill>
        <p:spPr>
          <a:xfrm rot="21600000">
            <a:off x="0" y="3953255"/>
            <a:ext cx="2414016" cy="1190243"/>
          </a:xfrm>
          <a:prstGeom prst="rect">
            <a:avLst/>
          </a:prstGeom>
        </p:spPr>
      </p:pic>
      <p:sp>
        <p:nvSpPr>
          <p:cNvPr id="43" name="textbox 43">
            <a:extLst>
              <a:ext uri="{FF2B5EF4-FFF2-40B4-BE49-F238E27FC236}">
                <a16:creationId xmlns:a16="http://schemas.microsoft.com/office/drawing/2014/main" id="{96467ACF-531F-C3EF-87A4-4B03849710EF}"/>
              </a:ext>
            </a:extLst>
          </p:cNvPr>
          <p:cNvSpPr/>
          <p:nvPr/>
        </p:nvSpPr>
        <p:spPr>
          <a:xfrm>
            <a:off x="2705825" y="2041615"/>
            <a:ext cx="1097914" cy="1026160"/>
          </a:xfrm>
          <a:prstGeom prst="rect">
            <a:avLst/>
          </a:prstGeom>
        </p:spPr>
        <p:txBody>
          <a:bodyPr vert="horz" wrap="square" lIns="0" tIns="0" rIns="0" bIns="0"/>
          <a:lstStyle/>
          <a:p>
            <a:pPr algn="l" rtl="0" eaLnBrk="0">
              <a:lnSpc>
                <a:spcPct val="87037"/>
              </a:lnSpc>
              <a:tabLst/>
            </a:pPr>
            <a:endParaRPr lang="Arial" altLang="Arial" sz="1100" dirty="0"/>
          </a:p>
        </p:txBody>
      </p:sp>
      <p:sp>
        <p:nvSpPr>
          <p:cNvPr id="44" name="textbox 44">
            <a:extLst>
              <a:ext uri="{FF2B5EF4-FFF2-40B4-BE49-F238E27FC236}">
                <a16:creationId xmlns:a16="http://schemas.microsoft.com/office/drawing/2014/main" id="{83083C8F-63BF-4C0E-72E8-A4DA77D811B9}"/>
              </a:ext>
            </a:extLst>
          </p:cNvPr>
          <p:cNvSpPr/>
          <p:nvPr/>
        </p:nvSpPr>
        <p:spPr>
          <a:xfrm>
            <a:off x="5095576" y="2041615"/>
            <a:ext cx="1097914" cy="1026160"/>
          </a:xfrm>
          <a:prstGeom prst="rect">
            <a:avLst/>
          </a:prstGeom>
        </p:spPr>
        <p:txBody>
          <a:bodyPr vert="horz" wrap="square" lIns="0" tIns="0" rIns="0" bIns="0"/>
          <a:lstStyle/>
          <a:p>
            <a:pPr algn="l" rtl="0" eaLnBrk="0">
              <a:lnSpc>
                <a:spcPct val="87037"/>
              </a:lnSpc>
              <a:tabLst/>
            </a:pPr>
            <a:endParaRPr lang="Arial" altLang="Arial" sz="1100" dirty="0"/>
          </a:p>
        </p:txBody>
      </p:sp>
      <p:sp>
        <p:nvSpPr>
          <p:cNvPr id="45" name="textbox 45">
            <a:extLst>
              <a:ext uri="{FF2B5EF4-FFF2-40B4-BE49-F238E27FC236}">
                <a16:creationId xmlns:a16="http://schemas.microsoft.com/office/drawing/2014/main" id="{5D46C1D0-C07E-6183-DC1A-828097801D3D}"/>
              </a:ext>
            </a:extLst>
          </p:cNvPr>
          <p:cNvSpPr/>
          <p:nvPr/>
        </p:nvSpPr>
        <p:spPr>
          <a:xfrm>
            <a:off x="543917" y="625716"/>
            <a:ext cx="1546860" cy="385445"/>
          </a:xfrm>
          <a:prstGeom prst="rect">
            <a:avLst/>
          </a:prstGeom>
        </p:spPr>
        <p:txBody>
          <a:bodyPr vert="horz" wrap="square" lIns="0" tIns="0" rIns="0" bIns="0"/>
          <a:lstStyle/>
          <a:p>
            <a:pPr algn="l" rtl="0" eaLnBrk="0">
              <a:lnSpc>
                <a:spcPct val="94907"/>
              </a:lnSpc>
              <a:tabLst/>
            </a:pPr>
            <a:endParaRPr lang="Arial" altLang="Arial" sz="2500" dirty="0"/>
          </a:p>
        </p:txBody>
      </p:sp>
      <p:pic>
        <p:nvPicPr>
          <p:cNvPr id="3" name="Picture 2">
            <a:extLst>
              <a:ext uri="{FF2B5EF4-FFF2-40B4-BE49-F238E27FC236}">
                <a16:creationId xmlns:a16="http://schemas.microsoft.com/office/drawing/2014/main" id="{7AD59252-95E3-82B8-0D6E-4B8D64B0EE1F}"/>
              </a:ext>
            </a:extLst>
          </p:cNvPr>
          <p:cNvPicPr>
            <a:picLocks noChangeAspect="1"/>
          </p:cNvPicPr>
          <p:nvPr/>
        </p:nvPicPr>
        <p:blipFill>
          <a:blip r:embed="rId4"/>
          <a:stretch>
            <a:fillRect/>
          </a:stretch>
        </p:blipFill>
        <p:spPr>
          <a:xfrm>
            <a:off x="0" y="0"/>
            <a:ext cx="9144000" cy="5143500"/>
          </a:xfrm>
          <a:prstGeom prst="rect">
            <a:avLst/>
          </a:prstGeom>
        </p:spPr>
      </p:pic>
      <p:sp>
        <p:nvSpPr>
          <p:cNvPr id="2" name="Rectangle 1">
            <a:extLst>
              <a:ext uri="{FF2B5EF4-FFF2-40B4-BE49-F238E27FC236}">
                <a16:creationId xmlns:a16="http://schemas.microsoft.com/office/drawing/2014/main" id="{8E2DA057-DAE4-F28E-E7A6-7FA157D38C9E}"/>
              </a:ext>
            </a:extLst>
          </p:cNvPr>
          <p:cNvSpPr/>
          <p:nvPr/>
        </p:nvSpPr>
        <p:spPr>
          <a:xfrm>
            <a:off x="-1" y="-18328"/>
            <a:ext cx="9144000" cy="5143501"/>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B1F183B8-BB9A-9338-6526-0DC66FD7BD22}"/>
              </a:ext>
            </a:extLst>
          </p:cNvPr>
          <p:cNvSpPr txBox="1"/>
          <p:nvPr/>
        </p:nvSpPr>
        <p:spPr>
          <a:xfrm>
            <a:off x="682283" y="344658"/>
            <a:ext cx="4888198" cy="369332"/>
          </a:xfrm>
          <a:prstGeom prst="rect">
            <a:avLst/>
          </a:prstGeom>
          <a:noFill/>
        </p:spPr>
        <p:txBody>
          <a:bodyPr wrap="none" rtlCol="0">
            <a:spAutoFit/>
          </a:bodyPr>
          <a:lstStyle/>
          <a:p>
            <a:r>
              <a:rPr lang="vi-VN" dirty="0">
                <a:solidFill>
                  <a:schemeClr val="bg1"/>
                </a:solidFill>
              </a:rPr>
              <a:t>BÁO CÁO MÔN </a:t>
            </a:r>
            <a:r>
              <a:rPr lang="en-US">
                <a:solidFill>
                  <a:schemeClr val="bg1"/>
                </a:solidFill>
              </a:rPr>
              <a:t>CƠ SỞ TRÍ TUỆ NHÂN TẠO</a:t>
            </a:r>
            <a:endParaRPr lang="en-US" dirty="0">
              <a:solidFill>
                <a:schemeClr val="bg1"/>
              </a:solidFill>
            </a:endParaRPr>
          </a:p>
        </p:txBody>
      </p:sp>
      <p:pic>
        <p:nvPicPr>
          <p:cNvPr id="7" name="Picture 2" descr="Trường Đại học Trà Vinh – Wikipedia tiếng Việt">
            <a:extLst>
              <a:ext uri="{FF2B5EF4-FFF2-40B4-BE49-F238E27FC236}">
                <a16:creationId xmlns:a16="http://schemas.microsoft.com/office/drawing/2014/main" id="{C39ECF23-09A8-733D-CD54-505DB4E53C21}"/>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38555" y="326057"/>
            <a:ext cx="443728" cy="4437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66A080E-278D-9A40-D95A-C276395D445A}"/>
              </a:ext>
            </a:extLst>
          </p:cNvPr>
          <p:cNvSpPr txBox="1"/>
          <p:nvPr/>
        </p:nvSpPr>
        <p:spPr>
          <a:xfrm>
            <a:off x="442911" y="1980784"/>
            <a:ext cx="8258175" cy="1077218"/>
          </a:xfrm>
          <a:prstGeom prst="rect">
            <a:avLst/>
          </a:prstGeom>
          <a:noFill/>
        </p:spPr>
        <p:txBody>
          <a:bodyPr wrap="square" rtlCol="0">
            <a:spAutoFit/>
          </a:bodyPr>
          <a:lstStyle/>
          <a:p>
            <a:pPr algn="ctr"/>
            <a:r>
              <a:rPr lang="vi-VN" sz="3200" dirty="0">
                <a:solidFill>
                  <a:schemeClr val="bg1"/>
                </a:solidFill>
              </a:rPr>
              <a:t>CẢM ƠN THẦY ĐÃ XEM BUỔI BÁO CÁO NHÓM EM</a:t>
            </a:r>
          </a:p>
        </p:txBody>
      </p:sp>
    </p:spTree>
    <p:extLst>
      <p:ext uri="{BB962C8B-B14F-4D97-AF65-F5344CB8AC3E}">
        <p14:creationId xmlns:p14="http://schemas.microsoft.com/office/powerpoint/2010/main" val="344247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7"/>
          <p:cNvPicPr>
            <a:picLocks noChangeAspect="1"/>
          </p:cNvPicPr>
          <p:nvPr/>
        </p:nvPicPr>
        <p:blipFill>
          <a:blip r:embed="rId2"/>
          <a:stretch>
            <a:fillRect/>
          </a:stretch>
        </p:blipFill>
        <p:spPr>
          <a:xfrm rot="21600000">
            <a:off x="0" y="0"/>
            <a:ext cx="9144000" cy="5143500"/>
          </a:xfrm>
          <a:prstGeom prst="rect">
            <a:avLst/>
          </a:prstGeom>
        </p:spPr>
      </p:pic>
      <p:pic>
        <p:nvPicPr>
          <p:cNvPr id="19" name="picture 19"/>
          <p:cNvPicPr>
            <a:picLocks noChangeAspect="1"/>
          </p:cNvPicPr>
          <p:nvPr/>
        </p:nvPicPr>
        <p:blipFill>
          <a:blip r:embed="rId3"/>
          <a:stretch>
            <a:fillRect/>
          </a:stretch>
        </p:blipFill>
        <p:spPr>
          <a:xfrm rot="21600000">
            <a:off x="0" y="0"/>
            <a:ext cx="1780032" cy="2075688"/>
          </a:xfrm>
          <a:prstGeom prst="rect">
            <a:avLst/>
          </a:prstGeom>
        </p:spPr>
      </p:pic>
      <p:pic>
        <p:nvPicPr>
          <p:cNvPr id="20" name="picture 20"/>
          <p:cNvPicPr>
            <a:picLocks noChangeAspect="1"/>
          </p:cNvPicPr>
          <p:nvPr/>
        </p:nvPicPr>
        <p:blipFill>
          <a:blip r:embed="rId4"/>
          <a:stretch>
            <a:fillRect/>
          </a:stretch>
        </p:blipFill>
        <p:spPr>
          <a:xfrm rot="21600000">
            <a:off x="7363967" y="3069336"/>
            <a:ext cx="1780032" cy="2074163"/>
          </a:xfrm>
          <a:prstGeom prst="rect">
            <a:avLst/>
          </a:prstGeom>
        </p:spPr>
      </p:pic>
      <p:sp>
        <p:nvSpPr>
          <p:cNvPr id="3" name="Rectangle 2">
            <a:extLst>
              <a:ext uri="{FF2B5EF4-FFF2-40B4-BE49-F238E27FC236}">
                <a16:creationId xmlns:a16="http://schemas.microsoft.com/office/drawing/2014/main" id="{FF5C0360-92FE-AECF-5F20-4297CAC9AE86}"/>
              </a:ext>
            </a:extLst>
          </p:cNvPr>
          <p:cNvSpPr/>
          <p:nvPr/>
        </p:nvSpPr>
        <p:spPr>
          <a:xfrm>
            <a:off x="0" y="0"/>
            <a:ext cx="9144000" cy="5143501"/>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vi-VN" dirty="0"/>
          </a:p>
        </p:txBody>
      </p:sp>
      <p:sp>
        <p:nvSpPr>
          <p:cNvPr id="5" name="TextBox 4">
            <a:extLst>
              <a:ext uri="{FF2B5EF4-FFF2-40B4-BE49-F238E27FC236}">
                <a16:creationId xmlns:a16="http://schemas.microsoft.com/office/drawing/2014/main" id="{CDC4FC1B-4283-401B-DBE3-D878D4E061F3}"/>
              </a:ext>
            </a:extLst>
          </p:cNvPr>
          <p:cNvSpPr txBox="1"/>
          <p:nvPr/>
        </p:nvSpPr>
        <p:spPr>
          <a:xfrm>
            <a:off x="973394" y="1128679"/>
            <a:ext cx="7138219" cy="3139321"/>
          </a:xfrm>
          <a:prstGeom prst="rect">
            <a:avLst/>
          </a:prstGeom>
          <a:noFill/>
        </p:spPr>
        <p:txBody>
          <a:bodyPr wrap="square" rtlCol="0">
            <a:spAutoFit/>
          </a:bodyPr>
          <a:lstStyle/>
          <a:p>
            <a:pPr algn="just"/>
            <a:r>
              <a:rPr lang="en-US">
                <a:solidFill>
                  <a:schemeClr val="bg1"/>
                </a:solidFill>
              </a:rPr>
              <a:t>	T</a:t>
            </a:r>
            <a:r>
              <a:rPr lang="vi-VN">
                <a:solidFill>
                  <a:schemeClr val="bg1"/>
                </a:solidFill>
              </a:rPr>
              <a:t>rong thời đại công nghệ số phát triển mạnh mẽ, việc ứng dụng các hệ thống quản lý thông minh vào đời sống hằng ngày đang trở thành xu hướng tất yếu. Ngành dịch vụ giặt sấy cũng không nằm ngoài xu thế đó, đặc biệt khi nhu cầu của khách hàng ngày càng tăng cao.</a:t>
            </a:r>
          </a:p>
          <a:p>
            <a:pPr algn="just"/>
            <a:r>
              <a:rPr lang="vi-VN">
                <a:solidFill>
                  <a:schemeClr val="bg1"/>
                </a:solidFill>
              </a:rPr>
              <a:t>	Xuất phát từ nhu cầu thực tế, nhóm chúng </a:t>
            </a:r>
            <a:r>
              <a:rPr lang="en-US">
                <a:solidFill>
                  <a:schemeClr val="bg1"/>
                </a:solidFill>
              </a:rPr>
              <a:t>em</a:t>
            </a:r>
            <a:r>
              <a:rPr lang="vi-VN">
                <a:solidFill>
                  <a:schemeClr val="bg1"/>
                </a:solidFill>
              </a:rPr>
              <a:t> đã xây dựng đề tài: </a:t>
            </a:r>
            <a:r>
              <a:rPr lang="vi-VN" b="1">
                <a:solidFill>
                  <a:schemeClr val="bg1"/>
                </a:solidFill>
              </a:rPr>
              <a:t>"</a:t>
            </a:r>
            <a:r>
              <a:rPr lang="en-US" b="1">
                <a:solidFill>
                  <a:schemeClr val="bg1"/>
                </a:solidFill>
              </a:rPr>
              <a:t>Website </a:t>
            </a:r>
            <a:r>
              <a:rPr lang="vi-VN" b="1">
                <a:solidFill>
                  <a:schemeClr val="bg1"/>
                </a:solidFill>
              </a:rPr>
              <a:t>quản lý </a:t>
            </a:r>
            <a:r>
              <a:rPr lang="en-US" b="1">
                <a:solidFill>
                  <a:schemeClr val="bg1"/>
                </a:solidFill>
              </a:rPr>
              <a:t>cửa hàng</a:t>
            </a:r>
            <a:r>
              <a:rPr lang="vi-VN" b="1">
                <a:solidFill>
                  <a:schemeClr val="bg1"/>
                </a:solidFill>
              </a:rPr>
              <a:t> giặt sấy" </a:t>
            </a:r>
            <a:r>
              <a:rPr lang="vi-VN">
                <a:solidFill>
                  <a:schemeClr val="bg1"/>
                </a:solidFill>
              </a:rPr>
              <a:t>dưới dạng một hệ thống web hoàn chỉnh nhằm hỗ trợ quản lý quy trình hoạt động của cửa hàng giặt sấy, bao gồm từ khâu tiếp nhận đơn đặt, quản lý nhân viên, quản lý dịch vụ, tạo hóa đơn đến phân quyền sử dụng hệ thống.</a:t>
            </a:r>
          </a:p>
        </p:txBody>
      </p:sp>
      <p:sp>
        <p:nvSpPr>
          <p:cNvPr id="2" name="TextBox 1">
            <a:extLst>
              <a:ext uri="{FF2B5EF4-FFF2-40B4-BE49-F238E27FC236}">
                <a16:creationId xmlns:a16="http://schemas.microsoft.com/office/drawing/2014/main" id="{531FDCE7-3B40-2A1A-438C-1ED52F3C97D7}"/>
              </a:ext>
            </a:extLst>
          </p:cNvPr>
          <p:cNvSpPr txBox="1"/>
          <p:nvPr/>
        </p:nvSpPr>
        <p:spPr>
          <a:xfrm>
            <a:off x="3016925" y="483846"/>
            <a:ext cx="3110147" cy="553998"/>
          </a:xfrm>
          <a:prstGeom prst="rect">
            <a:avLst/>
          </a:prstGeom>
          <a:noFill/>
        </p:spPr>
        <p:txBody>
          <a:bodyPr wrap="none" rtlCol="0">
            <a:spAutoFit/>
          </a:bodyPr>
          <a:lstStyle/>
          <a:p>
            <a:r>
              <a:rPr lang="vi-VN" sz="3000" dirty="0">
                <a:solidFill>
                  <a:srgbClr val="FFC000"/>
                </a:solidFill>
              </a:rPr>
              <a:t>Lý do chọn đề tài</a:t>
            </a:r>
            <a:endParaRPr lang="en-US" sz="3000" dirty="0">
              <a:solidFill>
                <a:srgbClr val="FFC000"/>
              </a:solidFill>
            </a:endParaRPr>
          </a:p>
        </p:txBody>
      </p:sp>
    </p:spTree>
    <p:extLst>
      <p:ext uri="{BB962C8B-B14F-4D97-AF65-F5344CB8AC3E}">
        <p14:creationId xmlns:p14="http://schemas.microsoft.com/office/powerpoint/2010/main" val="5605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9">
            <a:extLst>
              <a:ext uri="{FF2B5EF4-FFF2-40B4-BE49-F238E27FC236}">
                <a16:creationId xmlns:a16="http://schemas.microsoft.com/office/drawing/2014/main" id="{328F8335-3563-368C-91B7-9A7EC3389FF5}"/>
              </a:ext>
            </a:extLst>
          </p:cNvPr>
          <p:cNvPicPr>
            <a:picLocks noChangeAspect="1"/>
          </p:cNvPicPr>
          <p:nvPr/>
        </p:nvPicPr>
        <p:blipFill>
          <a:blip r:embed="rId2"/>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1A26BDBE-DFA0-679A-07DC-9F7CC9FFF2C9}"/>
              </a:ext>
            </a:extLst>
          </p:cNvPr>
          <p:cNvSpPr/>
          <p:nvPr/>
        </p:nvSpPr>
        <p:spPr>
          <a:xfrm>
            <a:off x="0" y="0"/>
            <a:ext cx="9144000" cy="5143501"/>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vi-VN"/>
          </a:p>
        </p:txBody>
      </p:sp>
      <p:sp>
        <p:nvSpPr>
          <p:cNvPr id="22" name="textbox 22"/>
          <p:cNvSpPr/>
          <p:nvPr/>
        </p:nvSpPr>
        <p:spPr>
          <a:xfrm>
            <a:off x="4273556" y="1557677"/>
            <a:ext cx="3686175" cy="2026285"/>
          </a:xfrm>
          <a:prstGeom prst="rect">
            <a:avLst/>
          </a:prstGeom>
        </p:spPr>
        <p:txBody>
          <a:bodyPr vert="horz" wrap="square" lIns="0" tIns="0" rIns="0" bIns="0"/>
          <a:lstStyle/>
          <a:p>
            <a:pPr algn="l" rtl="0" eaLnBrk="0">
              <a:lnSpc>
                <a:spcPct val="93240"/>
              </a:lnSpc>
              <a:tabLst/>
            </a:pPr>
            <a:endParaRPr lang="Arial" altLang="Arial" sz="1500" dirty="0"/>
          </a:p>
        </p:txBody>
      </p:sp>
      <p:sp>
        <p:nvSpPr>
          <p:cNvPr id="2" name="TextBox 1">
            <a:extLst>
              <a:ext uri="{FF2B5EF4-FFF2-40B4-BE49-F238E27FC236}">
                <a16:creationId xmlns:a16="http://schemas.microsoft.com/office/drawing/2014/main" id="{3A61259E-00B5-C10A-93AB-638CC6D1DCC2}"/>
              </a:ext>
            </a:extLst>
          </p:cNvPr>
          <p:cNvSpPr txBox="1"/>
          <p:nvPr/>
        </p:nvSpPr>
        <p:spPr>
          <a:xfrm>
            <a:off x="686725" y="315148"/>
            <a:ext cx="1636987" cy="553998"/>
          </a:xfrm>
          <a:prstGeom prst="rect">
            <a:avLst/>
          </a:prstGeom>
          <a:noFill/>
        </p:spPr>
        <p:txBody>
          <a:bodyPr wrap="none" rtlCol="0">
            <a:spAutoFit/>
          </a:bodyPr>
          <a:lstStyle/>
          <a:p>
            <a:r>
              <a:rPr lang="vi-VN" sz="3000">
                <a:solidFill>
                  <a:srgbClr val="FFD85B"/>
                </a:solidFill>
              </a:rPr>
              <a:t>Mục tiêu</a:t>
            </a:r>
            <a:endParaRPr lang="en-US" sz="3000" dirty="0">
              <a:solidFill>
                <a:srgbClr val="FFD85B"/>
              </a:solidFill>
            </a:endParaRPr>
          </a:p>
        </p:txBody>
      </p:sp>
      <p:sp>
        <p:nvSpPr>
          <p:cNvPr id="3" name="TextBox 2">
            <a:extLst>
              <a:ext uri="{FF2B5EF4-FFF2-40B4-BE49-F238E27FC236}">
                <a16:creationId xmlns:a16="http://schemas.microsoft.com/office/drawing/2014/main" id="{FE5BCE43-204D-88DD-D621-0359B1150022}"/>
              </a:ext>
            </a:extLst>
          </p:cNvPr>
          <p:cNvSpPr txBox="1"/>
          <p:nvPr/>
        </p:nvSpPr>
        <p:spPr>
          <a:xfrm>
            <a:off x="686725" y="1091817"/>
            <a:ext cx="7862915" cy="3139321"/>
          </a:xfrm>
          <a:prstGeom prst="rect">
            <a:avLst/>
          </a:prstGeom>
          <a:noFill/>
        </p:spPr>
        <p:txBody>
          <a:bodyPr wrap="square" rtlCol="0">
            <a:spAutoFit/>
          </a:bodyPr>
          <a:lstStyle/>
          <a:p>
            <a:pPr algn="just"/>
            <a:r>
              <a:rPr lang="vi-VN">
                <a:solidFill>
                  <a:schemeClr val="bg1"/>
                </a:solidFill>
              </a:rPr>
              <a:t>Đề tài hướng đến các mục tiêu cụ thể sau:</a:t>
            </a:r>
          </a:p>
          <a:p>
            <a:pPr marL="285750" lvl="0" indent="-285750" algn="just">
              <a:buFont typeface="Arial" panose="020B0604020202020204" pitchFamily="34" charset="0"/>
              <a:buChar char="•"/>
            </a:pPr>
            <a:r>
              <a:rPr lang="vi-VN">
                <a:solidFill>
                  <a:schemeClr val="bg1"/>
                </a:solidFill>
              </a:rPr>
              <a:t>Xây dựng một hệ thống web hoàn chỉnh cho cửa hàng giặt sấy, giúp khách hàng có thể đặt dịch vụ online.</a:t>
            </a:r>
          </a:p>
          <a:p>
            <a:pPr marL="285750" lvl="0" indent="-285750" algn="just">
              <a:buFont typeface="Arial" panose="020B0604020202020204" pitchFamily="34" charset="0"/>
              <a:buChar char="•"/>
            </a:pPr>
            <a:r>
              <a:rPr lang="vi-VN">
                <a:solidFill>
                  <a:schemeClr val="bg1"/>
                </a:solidFill>
              </a:rPr>
              <a:t>Hỗ trợ nhân viên quản lý đơn đặt, tạo hóa đơn, nhập nguyên vật liệu và theo dõi ca trực hiệu quả.</a:t>
            </a:r>
          </a:p>
          <a:p>
            <a:pPr marL="285750" lvl="0" indent="-285750" algn="just">
              <a:buFont typeface="Arial" panose="020B0604020202020204" pitchFamily="34" charset="0"/>
              <a:buChar char="•"/>
            </a:pPr>
            <a:r>
              <a:rPr lang="vi-VN">
                <a:solidFill>
                  <a:schemeClr val="bg1"/>
                </a:solidFill>
              </a:rPr>
              <a:t>Phân quyền rõ ràng giữa các đối tượng sử dụng hệ thống (quản trị, nhân viên).</a:t>
            </a:r>
          </a:p>
          <a:p>
            <a:pPr marL="285750" lvl="0" indent="-285750" algn="just">
              <a:buFont typeface="Arial" panose="020B0604020202020204" pitchFamily="34" charset="0"/>
              <a:buChar char="•"/>
            </a:pPr>
            <a:r>
              <a:rPr lang="vi-VN">
                <a:solidFill>
                  <a:schemeClr val="bg1"/>
                </a:solidFill>
              </a:rPr>
              <a:t>Thiết kế giao diện đơn giản, dễ sử dụng trên cả desktop và thiết bị di động.</a:t>
            </a:r>
          </a:p>
          <a:p>
            <a:pPr marL="285750" lvl="0" indent="-285750" algn="just">
              <a:buFont typeface="Arial" panose="020B0604020202020204" pitchFamily="34" charset="0"/>
              <a:buChar char="•"/>
            </a:pPr>
            <a:r>
              <a:rPr lang="vi-VN">
                <a:solidFill>
                  <a:schemeClr val="bg1"/>
                </a:solidFill>
              </a:rPr>
              <a:t>Ứng dụng các công nghệ hiện đại như Node.js, MySQL, Docker, giúp hệ thống hoạt động ổn định và dễ triển khai.</a:t>
            </a:r>
          </a:p>
        </p:txBody>
      </p:sp>
      <p:sp>
        <p:nvSpPr>
          <p:cNvPr id="4" name="TextBox 3">
            <a:extLst>
              <a:ext uri="{FF2B5EF4-FFF2-40B4-BE49-F238E27FC236}">
                <a16:creationId xmlns:a16="http://schemas.microsoft.com/office/drawing/2014/main" id="{6996ACC5-0860-90E8-BE3E-29E27AB906E9}"/>
              </a:ext>
            </a:extLst>
          </p:cNvPr>
          <p:cNvSpPr txBox="1"/>
          <p:nvPr/>
        </p:nvSpPr>
        <p:spPr>
          <a:xfrm>
            <a:off x="594360" y="2308687"/>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AC5EDBA7-7F5D-A44D-7D05-425E286C6B88}"/>
              </a:ext>
            </a:extLst>
          </p:cNvPr>
          <p:cNvSpPr txBox="1"/>
          <p:nvPr/>
        </p:nvSpPr>
        <p:spPr>
          <a:xfrm>
            <a:off x="594360" y="308513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27714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9">
            <a:extLst>
              <a:ext uri="{FF2B5EF4-FFF2-40B4-BE49-F238E27FC236}">
                <a16:creationId xmlns:a16="http://schemas.microsoft.com/office/drawing/2014/main" id="{328F8335-3563-368C-91B7-9A7EC3389FF5}"/>
              </a:ext>
            </a:extLst>
          </p:cNvPr>
          <p:cNvPicPr>
            <a:picLocks noChangeAspect="1"/>
          </p:cNvPicPr>
          <p:nvPr/>
        </p:nvPicPr>
        <p:blipFill>
          <a:blip r:embed="rId2"/>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1A26BDBE-DFA0-679A-07DC-9F7CC9FFF2C9}"/>
              </a:ext>
            </a:extLst>
          </p:cNvPr>
          <p:cNvSpPr/>
          <p:nvPr/>
        </p:nvSpPr>
        <p:spPr>
          <a:xfrm>
            <a:off x="0" y="0"/>
            <a:ext cx="9144000" cy="5143501"/>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vi-VN"/>
          </a:p>
        </p:txBody>
      </p:sp>
      <p:sp>
        <p:nvSpPr>
          <p:cNvPr id="22" name="textbox 22"/>
          <p:cNvSpPr/>
          <p:nvPr/>
        </p:nvSpPr>
        <p:spPr>
          <a:xfrm>
            <a:off x="4273556" y="1557677"/>
            <a:ext cx="3686175" cy="2026285"/>
          </a:xfrm>
          <a:prstGeom prst="rect">
            <a:avLst/>
          </a:prstGeom>
        </p:spPr>
        <p:txBody>
          <a:bodyPr vert="horz" wrap="square" lIns="0" tIns="0" rIns="0" bIns="0"/>
          <a:lstStyle/>
          <a:p>
            <a:pPr algn="l" rtl="0" eaLnBrk="0">
              <a:lnSpc>
                <a:spcPct val="93240"/>
              </a:lnSpc>
              <a:tabLst/>
            </a:pPr>
            <a:endParaRPr lang="Arial" altLang="Arial" sz="1500" dirty="0"/>
          </a:p>
        </p:txBody>
      </p:sp>
      <p:sp>
        <p:nvSpPr>
          <p:cNvPr id="2" name="TextBox 1">
            <a:extLst>
              <a:ext uri="{FF2B5EF4-FFF2-40B4-BE49-F238E27FC236}">
                <a16:creationId xmlns:a16="http://schemas.microsoft.com/office/drawing/2014/main" id="{3A61259E-00B5-C10A-93AB-638CC6D1DCC2}"/>
              </a:ext>
            </a:extLst>
          </p:cNvPr>
          <p:cNvSpPr txBox="1"/>
          <p:nvPr/>
        </p:nvSpPr>
        <p:spPr>
          <a:xfrm>
            <a:off x="779091" y="336821"/>
            <a:ext cx="2619628" cy="553998"/>
          </a:xfrm>
          <a:prstGeom prst="rect">
            <a:avLst/>
          </a:prstGeom>
          <a:noFill/>
        </p:spPr>
        <p:txBody>
          <a:bodyPr wrap="none" rtlCol="0">
            <a:spAutoFit/>
          </a:bodyPr>
          <a:lstStyle/>
          <a:p>
            <a:r>
              <a:rPr lang="vi-VN" sz="3000">
                <a:solidFill>
                  <a:srgbClr val="FFD85B"/>
                </a:solidFill>
              </a:rPr>
              <a:t>Phạm vi đề tài</a:t>
            </a:r>
            <a:endParaRPr lang="en-US" sz="3000" dirty="0">
              <a:solidFill>
                <a:srgbClr val="FFD85B"/>
              </a:solidFill>
            </a:endParaRPr>
          </a:p>
        </p:txBody>
      </p:sp>
      <p:sp>
        <p:nvSpPr>
          <p:cNvPr id="4" name="TextBox 3">
            <a:extLst>
              <a:ext uri="{FF2B5EF4-FFF2-40B4-BE49-F238E27FC236}">
                <a16:creationId xmlns:a16="http://schemas.microsoft.com/office/drawing/2014/main" id="{6996ACC5-0860-90E8-BE3E-29E27AB906E9}"/>
              </a:ext>
            </a:extLst>
          </p:cNvPr>
          <p:cNvSpPr txBox="1"/>
          <p:nvPr/>
        </p:nvSpPr>
        <p:spPr>
          <a:xfrm>
            <a:off x="594360" y="2308687"/>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AC5EDBA7-7F5D-A44D-7D05-425E286C6B88}"/>
              </a:ext>
            </a:extLst>
          </p:cNvPr>
          <p:cNvSpPr txBox="1"/>
          <p:nvPr/>
        </p:nvSpPr>
        <p:spPr>
          <a:xfrm>
            <a:off x="594360" y="3085137"/>
            <a:ext cx="184731" cy="369332"/>
          </a:xfrm>
          <a:prstGeom prst="rect">
            <a:avLst/>
          </a:prstGeom>
          <a:noFill/>
        </p:spPr>
        <p:txBody>
          <a:bodyPr wrap="none" rtlCol="0">
            <a:spAutoFit/>
          </a:bodyPr>
          <a:lstStyle/>
          <a:p>
            <a:endParaRPr lang="en-US"/>
          </a:p>
        </p:txBody>
      </p:sp>
      <p:sp>
        <p:nvSpPr>
          <p:cNvPr id="9" name="TextBox 8">
            <a:extLst>
              <a:ext uri="{FF2B5EF4-FFF2-40B4-BE49-F238E27FC236}">
                <a16:creationId xmlns:a16="http://schemas.microsoft.com/office/drawing/2014/main" id="{FE5BCE43-204D-88DD-D621-0359B1150022}"/>
              </a:ext>
            </a:extLst>
          </p:cNvPr>
          <p:cNvSpPr txBox="1"/>
          <p:nvPr/>
        </p:nvSpPr>
        <p:spPr>
          <a:xfrm>
            <a:off x="779091" y="1032466"/>
            <a:ext cx="6508955" cy="2534027"/>
          </a:xfrm>
          <a:prstGeom prst="rect">
            <a:avLst/>
          </a:prstGeom>
          <a:noFill/>
        </p:spPr>
        <p:txBody>
          <a:bodyPr wrap="square" rtlCol="0">
            <a:spAutoFit/>
          </a:bodyPr>
          <a:lstStyle/>
          <a:p>
            <a:pPr>
              <a:lnSpc>
                <a:spcPct val="150000"/>
              </a:lnSpc>
            </a:pPr>
            <a:r>
              <a:rPr lang="vi-VN">
                <a:solidFill>
                  <a:schemeClr val="bg1"/>
                </a:solidFill>
              </a:rPr>
              <a:t>Hệ thống quản lý giặt sấy gồm các chức năng chính:</a:t>
            </a:r>
          </a:p>
          <a:p>
            <a:pPr marL="285750" lvl="0" indent="-285750">
              <a:lnSpc>
                <a:spcPct val="150000"/>
              </a:lnSpc>
              <a:buFont typeface="Arial" panose="020B0604020202020204" pitchFamily="34" charset="0"/>
              <a:buChar char="•"/>
            </a:pPr>
            <a:r>
              <a:rPr lang="vi-VN">
                <a:solidFill>
                  <a:schemeClr val="bg1"/>
                </a:solidFill>
              </a:rPr>
              <a:t>Đăng nhập và phân quyền người dùng.</a:t>
            </a:r>
          </a:p>
          <a:p>
            <a:pPr marL="285750" lvl="0" indent="-285750">
              <a:lnSpc>
                <a:spcPct val="150000"/>
              </a:lnSpc>
              <a:buFont typeface="Arial" panose="020B0604020202020204" pitchFamily="34" charset="0"/>
              <a:buChar char="•"/>
            </a:pPr>
            <a:r>
              <a:rPr lang="vi-VN">
                <a:solidFill>
                  <a:schemeClr val="bg1"/>
                </a:solidFill>
              </a:rPr>
              <a:t>Quản lý nhân viên.</a:t>
            </a:r>
          </a:p>
          <a:p>
            <a:pPr marL="285750" lvl="0" indent="-285750">
              <a:lnSpc>
                <a:spcPct val="150000"/>
              </a:lnSpc>
              <a:buFont typeface="Arial" panose="020B0604020202020204" pitchFamily="34" charset="0"/>
              <a:buChar char="•"/>
            </a:pPr>
            <a:r>
              <a:rPr lang="vi-VN">
                <a:solidFill>
                  <a:schemeClr val="bg1"/>
                </a:solidFill>
              </a:rPr>
              <a:t>Khách hàng đặt dịch vụ giặt sấy trực tuyến.</a:t>
            </a:r>
          </a:p>
          <a:p>
            <a:pPr marL="285750" lvl="0" indent="-285750">
              <a:lnSpc>
                <a:spcPct val="150000"/>
              </a:lnSpc>
              <a:buFont typeface="Arial" panose="020B0604020202020204" pitchFamily="34" charset="0"/>
              <a:buChar char="•"/>
            </a:pPr>
            <a:r>
              <a:rPr lang="vi-VN">
                <a:solidFill>
                  <a:schemeClr val="bg1"/>
                </a:solidFill>
              </a:rPr>
              <a:t>Nhân viên xác nhận đơn đặt và tạo hóa đơn tương ứng.</a:t>
            </a:r>
          </a:p>
          <a:p>
            <a:pPr marL="285750" lvl="0" indent="-285750">
              <a:lnSpc>
                <a:spcPct val="150000"/>
              </a:lnSpc>
              <a:buFont typeface="Arial" panose="020B0604020202020204" pitchFamily="34" charset="0"/>
              <a:buChar char="•"/>
            </a:pPr>
            <a:r>
              <a:rPr lang="vi-VN">
                <a:solidFill>
                  <a:schemeClr val="bg1"/>
                </a:solidFill>
              </a:rPr>
              <a:t>Quản lý danh sách dịch vụ và đơn vị tính.</a:t>
            </a:r>
          </a:p>
        </p:txBody>
      </p:sp>
    </p:spTree>
    <p:extLst>
      <p:ext uri="{BB962C8B-B14F-4D97-AF65-F5344CB8AC3E}">
        <p14:creationId xmlns:p14="http://schemas.microsoft.com/office/powerpoint/2010/main" val="103028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32A35-5D26-9E4D-C133-BD4D03799FE0}"/>
            </a:ext>
          </a:extLst>
        </p:cNvPr>
        <p:cNvGrpSpPr/>
        <p:nvPr/>
      </p:nvGrpSpPr>
      <p:grpSpPr>
        <a:xfrm>
          <a:off x="0" y="0"/>
          <a:ext cx="0" cy="0"/>
          <a:chOff x="0" y="0"/>
          <a:chExt cx="0" cy="0"/>
        </a:xfrm>
      </p:grpSpPr>
      <p:pic>
        <p:nvPicPr>
          <p:cNvPr id="6" name="picture 9">
            <a:extLst>
              <a:ext uri="{FF2B5EF4-FFF2-40B4-BE49-F238E27FC236}">
                <a16:creationId xmlns:a16="http://schemas.microsoft.com/office/drawing/2014/main" id="{FE089962-7BFB-AEEC-9D38-C5929296359D}"/>
              </a:ext>
            </a:extLst>
          </p:cNvPr>
          <p:cNvPicPr>
            <a:picLocks noChangeAspect="1"/>
          </p:cNvPicPr>
          <p:nvPr/>
        </p:nvPicPr>
        <p:blipFill>
          <a:blip r:embed="rId2"/>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F266FA6B-0660-FBB1-45CD-C520675B25B4}"/>
              </a:ext>
            </a:extLst>
          </p:cNvPr>
          <p:cNvSpPr/>
          <p:nvPr/>
        </p:nvSpPr>
        <p:spPr>
          <a:xfrm>
            <a:off x="0" y="0"/>
            <a:ext cx="9144000" cy="5143501"/>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vi-VN"/>
          </a:p>
        </p:txBody>
      </p:sp>
      <p:sp>
        <p:nvSpPr>
          <p:cNvPr id="22" name="textbox 22">
            <a:extLst>
              <a:ext uri="{FF2B5EF4-FFF2-40B4-BE49-F238E27FC236}">
                <a16:creationId xmlns:a16="http://schemas.microsoft.com/office/drawing/2014/main" id="{FE0C37B3-5008-9A98-C20B-6864D05C763C}"/>
              </a:ext>
            </a:extLst>
          </p:cNvPr>
          <p:cNvSpPr/>
          <p:nvPr/>
        </p:nvSpPr>
        <p:spPr>
          <a:xfrm>
            <a:off x="4273556" y="1557677"/>
            <a:ext cx="3686175" cy="2026285"/>
          </a:xfrm>
          <a:prstGeom prst="rect">
            <a:avLst/>
          </a:prstGeom>
        </p:spPr>
        <p:txBody>
          <a:bodyPr vert="horz" wrap="square" lIns="0" tIns="0" rIns="0" bIns="0"/>
          <a:lstStyle/>
          <a:p>
            <a:pPr algn="l" rtl="0" eaLnBrk="0">
              <a:lnSpc>
                <a:spcPct val="93240"/>
              </a:lnSpc>
              <a:tabLst/>
            </a:pPr>
            <a:endParaRPr lang="Arial" altLang="Arial" sz="1500" dirty="0"/>
          </a:p>
        </p:txBody>
      </p:sp>
      <p:sp>
        <p:nvSpPr>
          <p:cNvPr id="2" name="TextBox 1">
            <a:extLst>
              <a:ext uri="{FF2B5EF4-FFF2-40B4-BE49-F238E27FC236}">
                <a16:creationId xmlns:a16="http://schemas.microsoft.com/office/drawing/2014/main" id="{29273363-FBF4-1FD3-5C5E-9F190D5D6644}"/>
              </a:ext>
            </a:extLst>
          </p:cNvPr>
          <p:cNvSpPr txBox="1"/>
          <p:nvPr/>
        </p:nvSpPr>
        <p:spPr>
          <a:xfrm>
            <a:off x="779091" y="336821"/>
            <a:ext cx="3429144" cy="553998"/>
          </a:xfrm>
          <a:prstGeom prst="rect">
            <a:avLst/>
          </a:prstGeom>
          <a:noFill/>
        </p:spPr>
        <p:txBody>
          <a:bodyPr wrap="none" rtlCol="0">
            <a:spAutoFit/>
          </a:bodyPr>
          <a:lstStyle/>
          <a:p>
            <a:r>
              <a:rPr lang="vi-VN" sz="3000">
                <a:solidFill>
                  <a:srgbClr val="FFD85B"/>
                </a:solidFill>
              </a:rPr>
              <a:t>Đối tượng sử dụng</a:t>
            </a:r>
            <a:endParaRPr lang="en-US" sz="3000" dirty="0">
              <a:solidFill>
                <a:srgbClr val="FFD85B"/>
              </a:solidFill>
            </a:endParaRPr>
          </a:p>
        </p:txBody>
      </p:sp>
      <p:sp>
        <p:nvSpPr>
          <p:cNvPr id="4" name="TextBox 3">
            <a:extLst>
              <a:ext uri="{FF2B5EF4-FFF2-40B4-BE49-F238E27FC236}">
                <a16:creationId xmlns:a16="http://schemas.microsoft.com/office/drawing/2014/main" id="{A60B1C62-ED82-B607-77B0-47CF23FB12F4}"/>
              </a:ext>
            </a:extLst>
          </p:cNvPr>
          <p:cNvSpPr txBox="1"/>
          <p:nvPr/>
        </p:nvSpPr>
        <p:spPr>
          <a:xfrm>
            <a:off x="594360" y="2308687"/>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FBCF8965-2D76-C13C-C560-F23A0B8E4387}"/>
              </a:ext>
            </a:extLst>
          </p:cNvPr>
          <p:cNvSpPr txBox="1"/>
          <p:nvPr/>
        </p:nvSpPr>
        <p:spPr>
          <a:xfrm>
            <a:off x="594360" y="3085137"/>
            <a:ext cx="184731" cy="369332"/>
          </a:xfrm>
          <a:prstGeom prst="rect">
            <a:avLst/>
          </a:prstGeom>
          <a:noFill/>
        </p:spPr>
        <p:txBody>
          <a:bodyPr wrap="none" rtlCol="0">
            <a:spAutoFit/>
          </a:bodyPr>
          <a:lstStyle/>
          <a:p>
            <a:endParaRPr lang="en-US"/>
          </a:p>
        </p:txBody>
      </p:sp>
      <p:sp>
        <p:nvSpPr>
          <p:cNvPr id="9" name="TextBox 8">
            <a:extLst>
              <a:ext uri="{FF2B5EF4-FFF2-40B4-BE49-F238E27FC236}">
                <a16:creationId xmlns:a16="http://schemas.microsoft.com/office/drawing/2014/main" id="{416139F7-8497-6128-39E1-1F6AE5FD6A1E}"/>
              </a:ext>
            </a:extLst>
          </p:cNvPr>
          <p:cNvSpPr txBox="1"/>
          <p:nvPr/>
        </p:nvSpPr>
        <p:spPr>
          <a:xfrm>
            <a:off x="779091" y="1032466"/>
            <a:ext cx="6508955" cy="1703030"/>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vi-VN" b="1">
                <a:solidFill>
                  <a:schemeClr val="bg1"/>
                </a:solidFill>
              </a:rPr>
              <a:t>Khách hàng</a:t>
            </a:r>
            <a:r>
              <a:rPr lang="vi-VN">
                <a:solidFill>
                  <a:schemeClr val="bg1"/>
                </a:solidFill>
              </a:rPr>
              <a:t>: Sử dụng hệ thống để đặt dịch vụ giặt sấy</a:t>
            </a:r>
            <a:r>
              <a:rPr lang="en-US">
                <a:solidFill>
                  <a:schemeClr val="bg1"/>
                </a:solidFill>
              </a:rPr>
              <a:t>.</a:t>
            </a:r>
            <a:endParaRPr lang="vi-VN">
              <a:solidFill>
                <a:schemeClr val="bg1"/>
              </a:solidFill>
            </a:endParaRPr>
          </a:p>
          <a:p>
            <a:pPr marL="285750" lvl="0" indent="-285750">
              <a:lnSpc>
                <a:spcPct val="150000"/>
              </a:lnSpc>
              <a:buFont typeface="Arial" panose="020B0604020202020204" pitchFamily="34" charset="0"/>
              <a:buChar char="•"/>
            </a:pPr>
            <a:r>
              <a:rPr lang="vi-VN" b="1">
                <a:solidFill>
                  <a:schemeClr val="bg1"/>
                </a:solidFill>
              </a:rPr>
              <a:t>Nhân viên</a:t>
            </a:r>
            <a:r>
              <a:rPr lang="vi-VN">
                <a:solidFill>
                  <a:schemeClr val="bg1"/>
                </a:solidFill>
              </a:rPr>
              <a:t>: Quản lý đơn đặt, tạo hóa đơn</a:t>
            </a:r>
            <a:r>
              <a:rPr lang="en-US">
                <a:solidFill>
                  <a:schemeClr val="bg1"/>
                </a:solidFill>
              </a:rPr>
              <a:t>.</a:t>
            </a:r>
            <a:endParaRPr lang="vi-VN">
              <a:solidFill>
                <a:schemeClr val="bg1"/>
              </a:solidFill>
            </a:endParaRPr>
          </a:p>
          <a:p>
            <a:pPr marL="285750" lvl="0" indent="-285750">
              <a:lnSpc>
                <a:spcPct val="150000"/>
              </a:lnSpc>
              <a:buFont typeface="Arial" panose="020B0604020202020204" pitchFamily="34" charset="0"/>
              <a:buChar char="•"/>
            </a:pPr>
            <a:r>
              <a:rPr lang="vi-VN" b="1">
                <a:solidFill>
                  <a:schemeClr val="bg1"/>
                </a:solidFill>
              </a:rPr>
              <a:t>Quản trị viên</a:t>
            </a:r>
            <a:r>
              <a:rPr lang="vi-VN">
                <a:solidFill>
                  <a:schemeClr val="bg1"/>
                </a:solidFill>
              </a:rPr>
              <a:t>: Quản lý nhân viên, tài khoản, phân quyền, dịch vụ và toàn bộ hệ thống.</a:t>
            </a:r>
          </a:p>
        </p:txBody>
      </p:sp>
    </p:spTree>
    <p:extLst>
      <p:ext uri="{BB962C8B-B14F-4D97-AF65-F5344CB8AC3E}">
        <p14:creationId xmlns:p14="http://schemas.microsoft.com/office/powerpoint/2010/main" val="1131625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18900-7707-955C-78CD-DC1C6456EF6D}"/>
            </a:ext>
          </a:extLst>
        </p:cNvPr>
        <p:cNvGrpSpPr/>
        <p:nvPr/>
      </p:nvGrpSpPr>
      <p:grpSpPr>
        <a:xfrm>
          <a:off x="0" y="0"/>
          <a:ext cx="0" cy="0"/>
          <a:chOff x="0" y="0"/>
          <a:chExt cx="0" cy="0"/>
        </a:xfrm>
      </p:grpSpPr>
      <p:pic>
        <p:nvPicPr>
          <p:cNvPr id="6" name="picture 9">
            <a:extLst>
              <a:ext uri="{FF2B5EF4-FFF2-40B4-BE49-F238E27FC236}">
                <a16:creationId xmlns:a16="http://schemas.microsoft.com/office/drawing/2014/main" id="{95EB9334-2AEE-45BD-8C71-FD5DD4D668FC}"/>
              </a:ext>
            </a:extLst>
          </p:cNvPr>
          <p:cNvPicPr>
            <a:picLocks noChangeAspect="1"/>
          </p:cNvPicPr>
          <p:nvPr/>
        </p:nvPicPr>
        <p:blipFill>
          <a:blip r:embed="rId2"/>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FC10B055-C4D3-55BB-E30A-AD26D5C010AD}"/>
              </a:ext>
            </a:extLst>
          </p:cNvPr>
          <p:cNvSpPr/>
          <p:nvPr/>
        </p:nvSpPr>
        <p:spPr>
          <a:xfrm>
            <a:off x="0" y="0"/>
            <a:ext cx="9144000" cy="5143501"/>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vi-VN"/>
          </a:p>
        </p:txBody>
      </p:sp>
      <p:sp>
        <p:nvSpPr>
          <p:cNvPr id="22" name="textbox 22">
            <a:extLst>
              <a:ext uri="{FF2B5EF4-FFF2-40B4-BE49-F238E27FC236}">
                <a16:creationId xmlns:a16="http://schemas.microsoft.com/office/drawing/2014/main" id="{05FFAF09-0DDB-B0C8-3223-8653FB454F8B}"/>
              </a:ext>
            </a:extLst>
          </p:cNvPr>
          <p:cNvSpPr/>
          <p:nvPr/>
        </p:nvSpPr>
        <p:spPr>
          <a:xfrm>
            <a:off x="4273556" y="1557677"/>
            <a:ext cx="3686175" cy="2026285"/>
          </a:xfrm>
          <a:prstGeom prst="rect">
            <a:avLst/>
          </a:prstGeom>
        </p:spPr>
        <p:txBody>
          <a:bodyPr vert="horz" wrap="square" lIns="0" tIns="0" rIns="0" bIns="0"/>
          <a:lstStyle/>
          <a:p>
            <a:pPr algn="l" rtl="0" eaLnBrk="0">
              <a:lnSpc>
                <a:spcPct val="93240"/>
              </a:lnSpc>
              <a:tabLst/>
            </a:pPr>
            <a:endParaRPr lang="Arial" altLang="Arial" sz="1500" dirty="0"/>
          </a:p>
        </p:txBody>
      </p:sp>
      <p:sp>
        <p:nvSpPr>
          <p:cNvPr id="2" name="TextBox 1">
            <a:extLst>
              <a:ext uri="{FF2B5EF4-FFF2-40B4-BE49-F238E27FC236}">
                <a16:creationId xmlns:a16="http://schemas.microsoft.com/office/drawing/2014/main" id="{0CF2CDD9-8440-D3D2-8C3E-48991CA80BC9}"/>
              </a:ext>
            </a:extLst>
          </p:cNvPr>
          <p:cNvSpPr txBox="1"/>
          <p:nvPr/>
        </p:nvSpPr>
        <p:spPr>
          <a:xfrm>
            <a:off x="779091" y="336821"/>
            <a:ext cx="4261103" cy="553998"/>
          </a:xfrm>
          <a:prstGeom prst="rect">
            <a:avLst/>
          </a:prstGeom>
          <a:noFill/>
        </p:spPr>
        <p:txBody>
          <a:bodyPr wrap="none" rtlCol="0">
            <a:spAutoFit/>
          </a:bodyPr>
          <a:lstStyle/>
          <a:p>
            <a:r>
              <a:rPr lang="vi-VN" sz="3000">
                <a:solidFill>
                  <a:srgbClr val="FFD85B"/>
                </a:solidFill>
              </a:rPr>
              <a:t>Phương pháp thực hiện</a:t>
            </a:r>
            <a:endParaRPr lang="en-US" sz="3000" dirty="0">
              <a:solidFill>
                <a:srgbClr val="FFD85B"/>
              </a:solidFill>
            </a:endParaRPr>
          </a:p>
        </p:txBody>
      </p:sp>
      <p:sp>
        <p:nvSpPr>
          <p:cNvPr id="4" name="TextBox 3">
            <a:extLst>
              <a:ext uri="{FF2B5EF4-FFF2-40B4-BE49-F238E27FC236}">
                <a16:creationId xmlns:a16="http://schemas.microsoft.com/office/drawing/2014/main" id="{2A2BF1B5-00E3-1F7F-0DE1-899E6310AB61}"/>
              </a:ext>
            </a:extLst>
          </p:cNvPr>
          <p:cNvSpPr txBox="1"/>
          <p:nvPr/>
        </p:nvSpPr>
        <p:spPr>
          <a:xfrm>
            <a:off x="594360" y="2308687"/>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B606CB49-AF17-3B64-D5B9-92397809649A}"/>
              </a:ext>
            </a:extLst>
          </p:cNvPr>
          <p:cNvSpPr txBox="1"/>
          <p:nvPr/>
        </p:nvSpPr>
        <p:spPr>
          <a:xfrm>
            <a:off x="594360" y="3085137"/>
            <a:ext cx="184731" cy="369332"/>
          </a:xfrm>
          <a:prstGeom prst="rect">
            <a:avLst/>
          </a:prstGeom>
          <a:noFill/>
        </p:spPr>
        <p:txBody>
          <a:bodyPr wrap="none" rtlCol="0">
            <a:spAutoFit/>
          </a:bodyPr>
          <a:lstStyle/>
          <a:p>
            <a:endParaRPr lang="en-US"/>
          </a:p>
        </p:txBody>
      </p:sp>
      <p:sp>
        <p:nvSpPr>
          <p:cNvPr id="9" name="TextBox 8">
            <a:extLst>
              <a:ext uri="{FF2B5EF4-FFF2-40B4-BE49-F238E27FC236}">
                <a16:creationId xmlns:a16="http://schemas.microsoft.com/office/drawing/2014/main" id="{66F9009C-8978-1BB4-3412-A400F7BBA28A}"/>
              </a:ext>
            </a:extLst>
          </p:cNvPr>
          <p:cNvSpPr txBox="1"/>
          <p:nvPr/>
        </p:nvSpPr>
        <p:spPr>
          <a:xfrm>
            <a:off x="779091" y="1032466"/>
            <a:ext cx="6508955" cy="2534027"/>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vi-VN">
                <a:solidFill>
                  <a:schemeClr val="bg1"/>
                </a:solidFill>
              </a:rPr>
              <a:t>Phân tích yêu cầu chức năng hệ thống.</a:t>
            </a:r>
          </a:p>
          <a:p>
            <a:pPr marL="285750" lvl="0" indent="-285750">
              <a:lnSpc>
                <a:spcPct val="150000"/>
              </a:lnSpc>
              <a:buFont typeface="Arial" panose="020B0604020202020204" pitchFamily="34" charset="0"/>
              <a:buChar char="•"/>
            </a:pPr>
            <a:r>
              <a:rPr lang="vi-VN">
                <a:solidFill>
                  <a:schemeClr val="bg1"/>
                </a:solidFill>
              </a:rPr>
              <a:t>Thiết kế mô hình dữ liệu (ERD), Use Case và giao diện bằng Figma, draw.io.</a:t>
            </a:r>
          </a:p>
          <a:p>
            <a:pPr marL="285750" lvl="0" indent="-285750">
              <a:lnSpc>
                <a:spcPct val="150000"/>
              </a:lnSpc>
              <a:buFont typeface="Arial" panose="020B0604020202020204" pitchFamily="34" charset="0"/>
              <a:buChar char="•"/>
            </a:pPr>
            <a:r>
              <a:rPr lang="vi-VN">
                <a:solidFill>
                  <a:schemeClr val="bg1"/>
                </a:solidFill>
              </a:rPr>
              <a:t>Triển khai hệ thống với Node.js và MySQL.</a:t>
            </a:r>
          </a:p>
          <a:p>
            <a:pPr marL="285750" lvl="0" indent="-285750">
              <a:lnSpc>
                <a:spcPct val="150000"/>
              </a:lnSpc>
              <a:buFont typeface="Arial" panose="020B0604020202020204" pitchFamily="34" charset="0"/>
              <a:buChar char="•"/>
            </a:pPr>
            <a:r>
              <a:rPr lang="vi-VN">
                <a:solidFill>
                  <a:schemeClr val="bg1"/>
                </a:solidFill>
              </a:rPr>
              <a:t>Kiểm thử, hiệu chỉnh và triển khai thử nghiệm trên môi trường cục bộ với Docker.</a:t>
            </a:r>
          </a:p>
        </p:txBody>
      </p:sp>
    </p:spTree>
    <p:extLst>
      <p:ext uri="{BB962C8B-B14F-4D97-AF65-F5344CB8AC3E}">
        <p14:creationId xmlns:p14="http://schemas.microsoft.com/office/powerpoint/2010/main" val="14754451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9">
            <a:extLst>
              <a:ext uri="{FF2B5EF4-FFF2-40B4-BE49-F238E27FC236}">
                <a16:creationId xmlns:a16="http://schemas.microsoft.com/office/drawing/2014/main" id="{328F8335-3563-368C-91B7-9A7EC3389FF5}"/>
              </a:ext>
            </a:extLst>
          </p:cNvPr>
          <p:cNvPicPr>
            <a:picLocks noChangeAspect="1"/>
          </p:cNvPicPr>
          <p:nvPr/>
        </p:nvPicPr>
        <p:blipFill>
          <a:blip r:embed="rId2"/>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1A26BDBE-DFA0-679A-07DC-9F7CC9FFF2C9}"/>
              </a:ext>
            </a:extLst>
          </p:cNvPr>
          <p:cNvSpPr/>
          <p:nvPr/>
        </p:nvSpPr>
        <p:spPr>
          <a:xfrm>
            <a:off x="0" y="0"/>
            <a:ext cx="9144000" cy="5143501"/>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vi-VN"/>
          </a:p>
        </p:txBody>
      </p:sp>
      <p:sp>
        <p:nvSpPr>
          <p:cNvPr id="22" name="textbox 22"/>
          <p:cNvSpPr/>
          <p:nvPr/>
        </p:nvSpPr>
        <p:spPr>
          <a:xfrm>
            <a:off x="4273556" y="1557677"/>
            <a:ext cx="3686175" cy="2026285"/>
          </a:xfrm>
          <a:prstGeom prst="rect">
            <a:avLst/>
          </a:prstGeom>
        </p:spPr>
        <p:txBody>
          <a:bodyPr vert="horz" wrap="square" lIns="0" tIns="0" rIns="0" bIns="0"/>
          <a:lstStyle/>
          <a:p>
            <a:pPr algn="l" rtl="0" eaLnBrk="0">
              <a:lnSpc>
                <a:spcPct val="93240"/>
              </a:lnSpc>
              <a:tabLst/>
            </a:pPr>
            <a:endParaRPr lang="Arial" altLang="Arial" sz="1500" dirty="0"/>
          </a:p>
        </p:txBody>
      </p:sp>
      <p:sp>
        <p:nvSpPr>
          <p:cNvPr id="2" name="TextBox 1">
            <a:extLst>
              <a:ext uri="{FF2B5EF4-FFF2-40B4-BE49-F238E27FC236}">
                <a16:creationId xmlns:a16="http://schemas.microsoft.com/office/drawing/2014/main" id="{3A61259E-00B5-C10A-93AB-638CC6D1DCC2}"/>
              </a:ext>
            </a:extLst>
          </p:cNvPr>
          <p:cNvSpPr txBox="1"/>
          <p:nvPr/>
        </p:nvSpPr>
        <p:spPr>
          <a:xfrm>
            <a:off x="594360" y="391687"/>
            <a:ext cx="3687228" cy="553998"/>
          </a:xfrm>
          <a:prstGeom prst="rect">
            <a:avLst/>
          </a:prstGeom>
          <a:noFill/>
        </p:spPr>
        <p:txBody>
          <a:bodyPr wrap="none" rtlCol="0">
            <a:spAutoFit/>
          </a:bodyPr>
          <a:lstStyle/>
          <a:p>
            <a:r>
              <a:rPr lang="en-US" sz="3000" dirty="0">
                <a:solidFill>
                  <a:srgbClr val="FFD85B"/>
                </a:solidFill>
              </a:rPr>
              <a:t>Công nghệ sử dụng:</a:t>
            </a:r>
          </a:p>
        </p:txBody>
      </p:sp>
      <p:sp>
        <p:nvSpPr>
          <p:cNvPr id="3" name="TextBox 2">
            <a:extLst>
              <a:ext uri="{FF2B5EF4-FFF2-40B4-BE49-F238E27FC236}">
                <a16:creationId xmlns:a16="http://schemas.microsoft.com/office/drawing/2014/main" id="{FE5BCE43-204D-88DD-D621-0359B1150022}"/>
              </a:ext>
            </a:extLst>
          </p:cNvPr>
          <p:cNvSpPr txBox="1"/>
          <p:nvPr/>
        </p:nvSpPr>
        <p:spPr>
          <a:xfrm>
            <a:off x="594359" y="1254481"/>
            <a:ext cx="7005975" cy="2446824"/>
          </a:xfrm>
          <a:prstGeom prst="rect">
            <a:avLst/>
          </a:prstGeom>
          <a:noFill/>
        </p:spPr>
        <p:txBody>
          <a:bodyPr wrap="square" rtlCol="0">
            <a:spAutoFit/>
          </a:bodyPr>
          <a:lstStyle/>
          <a:p>
            <a:pPr lvl="0" eaLnBrk="0" fontAlgn="base" hangingPunct="0">
              <a:lnSpc>
                <a:spcPct val="150000"/>
              </a:lnSpc>
              <a:spcBef>
                <a:spcPct val="0"/>
              </a:spcBef>
              <a:spcAft>
                <a:spcPct val="0"/>
              </a:spcAft>
              <a:buFontTx/>
              <a:buChar char="•"/>
            </a:pPr>
            <a:r>
              <a:rPr lang="vi-VN" altLang="vi-VN">
                <a:solidFill>
                  <a:schemeClr val="bg1"/>
                </a:solidFill>
                <a:latin typeface="Arial" panose="020B0604020202020204" pitchFamily="34" charset="0"/>
              </a:rPr>
              <a:t>Backend: </a:t>
            </a:r>
            <a:r>
              <a:rPr lang="vi-VN" altLang="vi-VN" b="1">
                <a:solidFill>
                  <a:schemeClr val="bg1"/>
                </a:solidFill>
                <a:latin typeface="Arial" panose="020B0604020202020204" pitchFamily="34" charset="0"/>
              </a:rPr>
              <a:t>Node.js</a:t>
            </a:r>
            <a:endParaRPr lang="vi-VN" altLang="vi-VN">
              <a:solidFill>
                <a:schemeClr val="bg1"/>
              </a:solidFill>
              <a:latin typeface="Arial" panose="020B0604020202020204" pitchFamily="34" charset="0"/>
            </a:endParaRPr>
          </a:p>
          <a:p>
            <a:pPr lvl="0" eaLnBrk="0" fontAlgn="base" hangingPunct="0">
              <a:lnSpc>
                <a:spcPct val="150000"/>
              </a:lnSpc>
              <a:spcBef>
                <a:spcPct val="0"/>
              </a:spcBef>
              <a:spcAft>
                <a:spcPct val="0"/>
              </a:spcAft>
              <a:buFontTx/>
              <a:buChar char="•"/>
            </a:pPr>
            <a:r>
              <a:rPr lang="vi-VN" altLang="vi-VN">
                <a:solidFill>
                  <a:schemeClr val="bg1"/>
                </a:solidFill>
                <a:latin typeface="Arial" panose="020B0604020202020204" pitchFamily="34" charset="0"/>
              </a:rPr>
              <a:t>Frontend: </a:t>
            </a:r>
            <a:r>
              <a:rPr lang="vi-VN" altLang="vi-VN" b="1">
                <a:solidFill>
                  <a:schemeClr val="bg1"/>
                </a:solidFill>
                <a:latin typeface="Arial" panose="020B0604020202020204" pitchFamily="34" charset="0"/>
              </a:rPr>
              <a:t>HTML/CSS + JavaScript</a:t>
            </a:r>
            <a:endParaRPr lang="vi-VN" altLang="vi-VN">
              <a:solidFill>
                <a:schemeClr val="bg1"/>
              </a:solidFill>
              <a:latin typeface="Arial" panose="020B0604020202020204" pitchFamily="34" charset="0"/>
            </a:endParaRPr>
          </a:p>
          <a:p>
            <a:pPr lvl="0" eaLnBrk="0" fontAlgn="base" hangingPunct="0">
              <a:lnSpc>
                <a:spcPct val="150000"/>
              </a:lnSpc>
              <a:spcBef>
                <a:spcPct val="0"/>
              </a:spcBef>
              <a:spcAft>
                <a:spcPct val="0"/>
              </a:spcAft>
              <a:buFontTx/>
              <a:buChar char="•"/>
            </a:pPr>
            <a:r>
              <a:rPr lang="vi-VN" altLang="vi-VN">
                <a:solidFill>
                  <a:schemeClr val="bg1"/>
                </a:solidFill>
                <a:latin typeface="Arial" panose="020B0604020202020204" pitchFamily="34" charset="0"/>
              </a:rPr>
              <a:t>Database: </a:t>
            </a:r>
            <a:r>
              <a:rPr lang="vi-VN" altLang="vi-VN" b="1">
                <a:solidFill>
                  <a:schemeClr val="bg1"/>
                </a:solidFill>
                <a:latin typeface="Arial" panose="020B0604020202020204" pitchFamily="34" charset="0"/>
              </a:rPr>
              <a:t>MySQL</a:t>
            </a:r>
            <a:endParaRPr lang="vi-VN" altLang="vi-VN">
              <a:solidFill>
                <a:schemeClr val="bg1"/>
              </a:solidFill>
              <a:latin typeface="Arial" panose="020B0604020202020204" pitchFamily="34" charset="0"/>
            </a:endParaRPr>
          </a:p>
          <a:p>
            <a:pPr lvl="0" eaLnBrk="0" fontAlgn="base" hangingPunct="0">
              <a:lnSpc>
                <a:spcPct val="150000"/>
              </a:lnSpc>
              <a:spcBef>
                <a:spcPct val="0"/>
              </a:spcBef>
              <a:spcAft>
                <a:spcPct val="0"/>
              </a:spcAft>
              <a:buFontTx/>
              <a:buChar char="•"/>
            </a:pPr>
            <a:r>
              <a:rPr lang="vi-VN" altLang="vi-VN">
                <a:solidFill>
                  <a:schemeClr val="bg1"/>
                </a:solidFill>
                <a:latin typeface="Arial" panose="020B0604020202020204" pitchFamily="34" charset="0"/>
              </a:rPr>
              <a:t>Thiết kế: </a:t>
            </a:r>
            <a:r>
              <a:rPr lang="vi-VN" altLang="vi-VN" b="1">
                <a:solidFill>
                  <a:schemeClr val="bg1"/>
                </a:solidFill>
                <a:latin typeface="Arial" panose="020B0604020202020204" pitchFamily="34" charset="0"/>
              </a:rPr>
              <a:t>Figma</a:t>
            </a:r>
            <a:r>
              <a:rPr lang="vi-VN" altLang="vi-VN">
                <a:solidFill>
                  <a:schemeClr val="bg1"/>
                </a:solidFill>
                <a:latin typeface="Arial" panose="020B0604020202020204" pitchFamily="34" charset="0"/>
              </a:rPr>
              <a:t>, </a:t>
            </a:r>
            <a:r>
              <a:rPr lang="vi-VN" altLang="vi-VN" b="1">
                <a:solidFill>
                  <a:schemeClr val="bg1"/>
                </a:solidFill>
                <a:latin typeface="Arial" panose="020B0604020202020204" pitchFamily="34" charset="0"/>
              </a:rPr>
              <a:t>draw.io</a:t>
            </a:r>
            <a:endParaRPr lang="vi-VN" altLang="vi-VN">
              <a:solidFill>
                <a:schemeClr val="bg1"/>
              </a:solidFill>
              <a:latin typeface="Arial" panose="020B0604020202020204" pitchFamily="34" charset="0"/>
            </a:endParaRPr>
          </a:p>
          <a:p>
            <a:pPr lvl="0" eaLnBrk="0" fontAlgn="base" hangingPunct="0">
              <a:lnSpc>
                <a:spcPct val="150000"/>
              </a:lnSpc>
              <a:spcBef>
                <a:spcPct val="0"/>
              </a:spcBef>
              <a:spcAft>
                <a:spcPct val="0"/>
              </a:spcAft>
              <a:buFontTx/>
              <a:buChar char="•"/>
            </a:pPr>
            <a:r>
              <a:rPr lang="vi-VN" altLang="vi-VN">
                <a:solidFill>
                  <a:schemeClr val="bg1"/>
                </a:solidFill>
                <a:latin typeface="Arial" panose="020B0604020202020204" pitchFamily="34" charset="0"/>
              </a:rPr>
              <a:t>Quản lý dự án: </a:t>
            </a:r>
            <a:r>
              <a:rPr lang="vi-VN" altLang="vi-VN" b="1">
                <a:solidFill>
                  <a:schemeClr val="bg1"/>
                </a:solidFill>
                <a:latin typeface="Arial" panose="020B0604020202020204" pitchFamily="34" charset="0"/>
              </a:rPr>
              <a:t>Jira</a:t>
            </a:r>
            <a:r>
              <a:rPr lang="vi-VN" altLang="vi-VN">
                <a:solidFill>
                  <a:schemeClr val="bg1"/>
                </a:solidFill>
                <a:latin typeface="Arial" panose="020B0604020202020204" pitchFamily="34" charset="0"/>
              </a:rPr>
              <a:t>, </a:t>
            </a:r>
            <a:r>
              <a:rPr lang="vi-VN" altLang="vi-VN" b="1">
                <a:solidFill>
                  <a:schemeClr val="bg1"/>
                </a:solidFill>
                <a:latin typeface="Arial" panose="020B0604020202020204" pitchFamily="34" charset="0"/>
              </a:rPr>
              <a:t>GitHub</a:t>
            </a:r>
            <a:endParaRPr lang="en-US">
              <a:solidFill>
                <a:schemeClr val="bg1"/>
              </a:solidFill>
            </a:endParaRPr>
          </a:p>
          <a:p>
            <a:endParaRPr lang="en-US">
              <a:solidFill>
                <a:schemeClr val="bg1"/>
              </a:solidFill>
            </a:endParaRPr>
          </a:p>
        </p:txBody>
      </p:sp>
      <p:sp>
        <p:nvSpPr>
          <p:cNvPr id="4" name="TextBox 3">
            <a:extLst>
              <a:ext uri="{FF2B5EF4-FFF2-40B4-BE49-F238E27FC236}">
                <a16:creationId xmlns:a16="http://schemas.microsoft.com/office/drawing/2014/main" id="{6996ACC5-0860-90E8-BE3E-29E27AB906E9}"/>
              </a:ext>
            </a:extLst>
          </p:cNvPr>
          <p:cNvSpPr txBox="1"/>
          <p:nvPr/>
        </p:nvSpPr>
        <p:spPr>
          <a:xfrm>
            <a:off x="594360" y="2308687"/>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AC5EDBA7-7F5D-A44D-7D05-425E286C6B88}"/>
              </a:ext>
            </a:extLst>
          </p:cNvPr>
          <p:cNvSpPr txBox="1"/>
          <p:nvPr/>
        </p:nvSpPr>
        <p:spPr>
          <a:xfrm>
            <a:off x="594360" y="308513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92224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9">
            <a:extLst>
              <a:ext uri="{FF2B5EF4-FFF2-40B4-BE49-F238E27FC236}">
                <a16:creationId xmlns:a16="http://schemas.microsoft.com/office/drawing/2014/main" id="{328F8335-3563-368C-91B7-9A7EC3389FF5}"/>
              </a:ext>
            </a:extLst>
          </p:cNvPr>
          <p:cNvPicPr>
            <a:picLocks noChangeAspect="1"/>
          </p:cNvPicPr>
          <p:nvPr/>
        </p:nvPicPr>
        <p:blipFill>
          <a:blip r:embed="rId2"/>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1A26BDBE-DFA0-679A-07DC-9F7CC9FFF2C9}"/>
              </a:ext>
            </a:extLst>
          </p:cNvPr>
          <p:cNvSpPr/>
          <p:nvPr/>
        </p:nvSpPr>
        <p:spPr>
          <a:xfrm>
            <a:off x="0" y="-932"/>
            <a:ext cx="9144000" cy="5143501"/>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vi-VN"/>
          </a:p>
        </p:txBody>
      </p:sp>
      <p:sp>
        <p:nvSpPr>
          <p:cNvPr id="22" name="textbox 22"/>
          <p:cNvSpPr/>
          <p:nvPr/>
        </p:nvSpPr>
        <p:spPr>
          <a:xfrm>
            <a:off x="4273556" y="1557677"/>
            <a:ext cx="3686175" cy="2026285"/>
          </a:xfrm>
          <a:prstGeom prst="rect">
            <a:avLst/>
          </a:prstGeom>
        </p:spPr>
        <p:txBody>
          <a:bodyPr vert="horz" wrap="square" lIns="0" tIns="0" rIns="0" bIns="0"/>
          <a:lstStyle/>
          <a:p>
            <a:pPr algn="l" rtl="0" eaLnBrk="0">
              <a:lnSpc>
                <a:spcPct val="93240"/>
              </a:lnSpc>
              <a:tabLst/>
            </a:pPr>
            <a:endParaRPr lang="Arial" altLang="Arial" sz="1500" dirty="0"/>
          </a:p>
        </p:txBody>
      </p:sp>
      <p:sp>
        <p:nvSpPr>
          <p:cNvPr id="2" name="TextBox 1">
            <a:extLst>
              <a:ext uri="{FF2B5EF4-FFF2-40B4-BE49-F238E27FC236}">
                <a16:creationId xmlns:a16="http://schemas.microsoft.com/office/drawing/2014/main" id="{3A61259E-00B5-C10A-93AB-638CC6D1DCC2}"/>
              </a:ext>
            </a:extLst>
          </p:cNvPr>
          <p:cNvSpPr txBox="1"/>
          <p:nvPr/>
        </p:nvSpPr>
        <p:spPr>
          <a:xfrm>
            <a:off x="594360" y="453883"/>
            <a:ext cx="2978701" cy="553998"/>
          </a:xfrm>
          <a:prstGeom prst="rect">
            <a:avLst/>
          </a:prstGeom>
          <a:noFill/>
        </p:spPr>
        <p:txBody>
          <a:bodyPr wrap="none" rtlCol="0">
            <a:spAutoFit/>
          </a:bodyPr>
          <a:lstStyle/>
          <a:p>
            <a:r>
              <a:rPr lang="en-US" sz="3000">
                <a:solidFill>
                  <a:srgbClr val="FFD85B"/>
                </a:solidFill>
              </a:rPr>
              <a:t>Sơ đồ use case </a:t>
            </a:r>
            <a:endParaRPr lang="en-US" sz="3000" dirty="0">
              <a:solidFill>
                <a:srgbClr val="FFD85B"/>
              </a:solidFill>
            </a:endParaRPr>
          </a:p>
        </p:txBody>
      </p:sp>
      <p:sp>
        <p:nvSpPr>
          <p:cNvPr id="4" name="TextBox 3">
            <a:extLst>
              <a:ext uri="{FF2B5EF4-FFF2-40B4-BE49-F238E27FC236}">
                <a16:creationId xmlns:a16="http://schemas.microsoft.com/office/drawing/2014/main" id="{6996ACC5-0860-90E8-BE3E-29E27AB906E9}"/>
              </a:ext>
            </a:extLst>
          </p:cNvPr>
          <p:cNvSpPr txBox="1"/>
          <p:nvPr/>
        </p:nvSpPr>
        <p:spPr>
          <a:xfrm>
            <a:off x="594360" y="2308687"/>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AC5EDBA7-7F5D-A44D-7D05-425E286C6B88}"/>
              </a:ext>
            </a:extLst>
          </p:cNvPr>
          <p:cNvSpPr txBox="1"/>
          <p:nvPr/>
        </p:nvSpPr>
        <p:spPr>
          <a:xfrm>
            <a:off x="594360" y="3085137"/>
            <a:ext cx="184731" cy="369332"/>
          </a:xfrm>
          <a:prstGeom prst="rect">
            <a:avLst/>
          </a:prstGeom>
          <a:noFill/>
        </p:spPr>
        <p:txBody>
          <a:bodyPr wrap="none" rtlCol="0">
            <a:spAutoFit/>
          </a:bodyPr>
          <a:lstStyle/>
          <a:p>
            <a:endParaRPr lang="en-US"/>
          </a:p>
        </p:txBody>
      </p:sp>
      <p:pic>
        <p:nvPicPr>
          <p:cNvPr id="9" name="Picture 8">
            <a:extLst>
              <a:ext uri="{FF2B5EF4-FFF2-40B4-BE49-F238E27FC236}">
                <a16:creationId xmlns:a16="http://schemas.microsoft.com/office/drawing/2014/main" id="{E066ED33-7160-8FEF-4077-CC92C2073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850" y="840950"/>
            <a:ext cx="4419585" cy="4170324"/>
          </a:xfrm>
          <a:prstGeom prst="rect">
            <a:avLst/>
          </a:prstGeom>
        </p:spPr>
      </p:pic>
      <p:sp>
        <p:nvSpPr>
          <p:cNvPr id="10" name="TextBox 9">
            <a:extLst>
              <a:ext uri="{FF2B5EF4-FFF2-40B4-BE49-F238E27FC236}">
                <a16:creationId xmlns:a16="http://schemas.microsoft.com/office/drawing/2014/main" id="{8E3A70A8-DE02-D1D2-73CE-9DF26A035028}"/>
              </a:ext>
            </a:extLst>
          </p:cNvPr>
          <p:cNvSpPr txBox="1"/>
          <p:nvPr/>
        </p:nvSpPr>
        <p:spPr>
          <a:xfrm>
            <a:off x="594359" y="1254481"/>
            <a:ext cx="7005975" cy="2031325"/>
          </a:xfrm>
          <a:prstGeom prst="rect">
            <a:avLst/>
          </a:prstGeom>
          <a:noFill/>
        </p:spPr>
        <p:txBody>
          <a:bodyPr wrap="square" rtlCol="0">
            <a:spAutoFit/>
          </a:bodyPr>
          <a:lstStyle/>
          <a:p>
            <a:pPr lvl="0" eaLnBrk="0" fontAlgn="base" hangingPunct="0">
              <a:lnSpc>
                <a:spcPct val="150000"/>
              </a:lnSpc>
              <a:spcBef>
                <a:spcPct val="0"/>
              </a:spcBef>
              <a:spcAft>
                <a:spcPct val="0"/>
              </a:spcAft>
            </a:pPr>
            <a:r>
              <a:rPr lang="vi-VN" altLang="vi-VN">
                <a:solidFill>
                  <a:schemeClr val="bg1"/>
                </a:solidFill>
                <a:latin typeface="Arial" panose="020B0604020202020204" pitchFamily="34" charset="0"/>
              </a:rPr>
              <a:t>Gồm 3 tác nhân:</a:t>
            </a:r>
          </a:p>
          <a:p>
            <a:pPr marL="285750" lvl="0" indent="-285750" eaLnBrk="0" fontAlgn="base" hangingPunct="0">
              <a:lnSpc>
                <a:spcPct val="150000"/>
              </a:lnSpc>
              <a:spcBef>
                <a:spcPct val="0"/>
              </a:spcBef>
              <a:spcAft>
                <a:spcPct val="0"/>
              </a:spcAft>
              <a:buFont typeface="Arial" panose="020B0604020202020204" pitchFamily="34" charset="0"/>
              <a:buChar char="•"/>
            </a:pPr>
            <a:r>
              <a:rPr lang="vi-VN">
                <a:solidFill>
                  <a:schemeClr val="bg1"/>
                </a:solidFill>
              </a:rPr>
              <a:t>Khách hàng</a:t>
            </a:r>
          </a:p>
          <a:p>
            <a:pPr marL="285750" lvl="0" indent="-285750" eaLnBrk="0" fontAlgn="base" hangingPunct="0">
              <a:lnSpc>
                <a:spcPct val="150000"/>
              </a:lnSpc>
              <a:spcBef>
                <a:spcPct val="0"/>
              </a:spcBef>
              <a:spcAft>
                <a:spcPct val="0"/>
              </a:spcAft>
              <a:buFont typeface="Arial" panose="020B0604020202020204" pitchFamily="34" charset="0"/>
              <a:buChar char="•"/>
            </a:pPr>
            <a:r>
              <a:rPr lang="vi-VN">
                <a:solidFill>
                  <a:schemeClr val="bg1"/>
                </a:solidFill>
              </a:rPr>
              <a:t>Quản trị viên</a:t>
            </a:r>
          </a:p>
          <a:p>
            <a:pPr marL="285750" lvl="0" indent="-285750" eaLnBrk="0" fontAlgn="base" hangingPunct="0">
              <a:lnSpc>
                <a:spcPct val="150000"/>
              </a:lnSpc>
              <a:spcBef>
                <a:spcPct val="0"/>
              </a:spcBef>
              <a:spcAft>
                <a:spcPct val="0"/>
              </a:spcAft>
              <a:buFont typeface="Arial" panose="020B0604020202020204" pitchFamily="34" charset="0"/>
              <a:buChar char="•"/>
            </a:pPr>
            <a:r>
              <a:rPr lang="vi-VN">
                <a:solidFill>
                  <a:schemeClr val="bg1"/>
                </a:solidFill>
              </a:rPr>
              <a:t>Nhân viên</a:t>
            </a:r>
            <a:endParaRPr lang="en-US">
              <a:solidFill>
                <a:schemeClr val="bg1"/>
              </a:solidFill>
            </a:endParaRPr>
          </a:p>
          <a:p>
            <a:r>
              <a:rPr lang="vi-VN">
                <a:solidFill>
                  <a:schemeClr val="bg1"/>
                </a:solidFill>
              </a:rPr>
              <a:t>13 use case.</a:t>
            </a:r>
            <a:endParaRPr lang="en-US">
              <a:solidFill>
                <a:schemeClr val="bg1"/>
              </a:solidFill>
            </a:endParaRPr>
          </a:p>
        </p:txBody>
      </p:sp>
    </p:spTree>
    <p:extLst>
      <p:ext uri="{BB962C8B-B14F-4D97-AF65-F5344CB8AC3E}">
        <p14:creationId xmlns:p14="http://schemas.microsoft.com/office/powerpoint/2010/main" val="193166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9">
            <a:extLst>
              <a:ext uri="{FF2B5EF4-FFF2-40B4-BE49-F238E27FC236}">
                <a16:creationId xmlns:a16="http://schemas.microsoft.com/office/drawing/2014/main" id="{328F8335-3563-368C-91B7-9A7EC3389FF5}"/>
              </a:ext>
            </a:extLst>
          </p:cNvPr>
          <p:cNvPicPr>
            <a:picLocks noChangeAspect="1"/>
          </p:cNvPicPr>
          <p:nvPr/>
        </p:nvPicPr>
        <p:blipFill>
          <a:blip r:embed="rId2"/>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1A26BDBE-DFA0-679A-07DC-9F7CC9FFF2C9}"/>
              </a:ext>
            </a:extLst>
          </p:cNvPr>
          <p:cNvSpPr/>
          <p:nvPr/>
        </p:nvSpPr>
        <p:spPr>
          <a:xfrm>
            <a:off x="0" y="-932"/>
            <a:ext cx="9144000" cy="5143501"/>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vi-VN"/>
          </a:p>
        </p:txBody>
      </p:sp>
      <p:sp>
        <p:nvSpPr>
          <p:cNvPr id="22" name="textbox 22"/>
          <p:cNvSpPr/>
          <p:nvPr/>
        </p:nvSpPr>
        <p:spPr>
          <a:xfrm>
            <a:off x="4273556" y="1557677"/>
            <a:ext cx="3686175" cy="2026285"/>
          </a:xfrm>
          <a:prstGeom prst="rect">
            <a:avLst/>
          </a:prstGeom>
        </p:spPr>
        <p:txBody>
          <a:bodyPr vert="horz" wrap="square" lIns="0" tIns="0" rIns="0" bIns="0"/>
          <a:lstStyle/>
          <a:p>
            <a:pPr algn="l" rtl="0" eaLnBrk="0">
              <a:lnSpc>
                <a:spcPct val="93240"/>
              </a:lnSpc>
              <a:tabLst/>
            </a:pPr>
            <a:endParaRPr lang="Arial" altLang="Arial" sz="1500" dirty="0"/>
          </a:p>
        </p:txBody>
      </p:sp>
      <p:sp>
        <p:nvSpPr>
          <p:cNvPr id="3" name="TextBox 2">
            <a:extLst>
              <a:ext uri="{FF2B5EF4-FFF2-40B4-BE49-F238E27FC236}">
                <a16:creationId xmlns:a16="http://schemas.microsoft.com/office/drawing/2014/main" id="{FE5BCE43-204D-88DD-D621-0359B1150022}"/>
              </a:ext>
            </a:extLst>
          </p:cNvPr>
          <p:cNvSpPr txBox="1"/>
          <p:nvPr/>
        </p:nvSpPr>
        <p:spPr>
          <a:xfrm>
            <a:off x="877412" y="311749"/>
            <a:ext cx="6162483" cy="553998"/>
          </a:xfrm>
          <a:prstGeom prst="rect">
            <a:avLst/>
          </a:prstGeom>
          <a:noFill/>
        </p:spPr>
        <p:txBody>
          <a:bodyPr wrap="square" rtlCol="0">
            <a:spAutoFit/>
          </a:bodyPr>
          <a:lstStyle/>
          <a:p>
            <a:r>
              <a:rPr lang="en-US" sz="3000">
                <a:solidFill>
                  <a:srgbClr val="FFD85B"/>
                </a:solidFill>
              </a:rPr>
              <a:t>Mô hình thực thể - kết hợp</a:t>
            </a:r>
            <a:endParaRPr lang="en-US" sz="3000" dirty="0">
              <a:solidFill>
                <a:srgbClr val="FFD85B"/>
              </a:solidFill>
            </a:endParaRPr>
          </a:p>
        </p:txBody>
      </p:sp>
      <p:sp>
        <p:nvSpPr>
          <p:cNvPr id="4" name="TextBox 3">
            <a:extLst>
              <a:ext uri="{FF2B5EF4-FFF2-40B4-BE49-F238E27FC236}">
                <a16:creationId xmlns:a16="http://schemas.microsoft.com/office/drawing/2014/main" id="{6996ACC5-0860-90E8-BE3E-29E27AB906E9}"/>
              </a:ext>
            </a:extLst>
          </p:cNvPr>
          <p:cNvSpPr txBox="1"/>
          <p:nvPr/>
        </p:nvSpPr>
        <p:spPr>
          <a:xfrm>
            <a:off x="594360" y="2308687"/>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AC5EDBA7-7F5D-A44D-7D05-425E286C6B88}"/>
              </a:ext>
            </a:extLst>
          </p:cNvPr>
          <p:cNvSpPr txBox="1"/>
          <p:nvPr/>
        </p:nvSpPr>
        <p:spPr>
          <a:xfrm>
            <a:off x="594360" y="3085137"/>
            <a:ext cx="184731" cy="369332"/>
          </a:xfrm>
          <a:prstGeom prst="rect">
            <a:avLst/>
          </a:prstGeom>
          <a:noFill/>
        </p:spPr>
        <p:txBody>
          <a:bodyPr wrap="none" rtlCol="0">
            <a:spAutoFit/>
          </a:bodyPr>
          <a:lstStyle/>
          <a:p>
            <a:endParaRPr lang="en-US"/>
          </a:p>
        </p:txBody>
      </p:sp>
      <p:sp>
        <p:nvSpPr>
          <p:cNvPr id="10" name="TextBox 9">
            <a:extLst>
              <a:ext uri="{FF2B5EF4-FFF2-40B4-BE49-F238E27FC236}">
                <a16:creationId xmlns:a16="http://schemas.microsoft.com/office/drawing/2014/main" id="{FE5BCE43-204D-88DD-D621-0359B1150022}"/>
              </a:ext>
            </a:extLst>
          </p:cNvPr>
          <p:cNvSpPr txBox="1"/>
          <p:nvPr/>
        </p:nvSpPr>
        <p:spPr>
          <a:xfrm>
            <a:off x="779091" y="964219"/>
            <a:ext cx="7529167" cy="646331"/>
          </a:xfrm>
          <a:prstGeom prst="rect">
            <a:avLst/>
          </a:prstGeom>
          <a:noFill/>
        </p:spPr>
        <p:txBody>
          <a:bodyPr wrap="square" rtlCol="0">
            <a:spAutoFit/>
          </a:bodyPr>
          <a:lstStyle/>
          <a:p>
            <a:br>
              <a:rPr lang="vi-VN" dirty="0"/>
            </a:br>
            <a:endParaRPr lang="en-US" dirty="0">
              <a:solidFill>
                <a:schemeClr val="bg1"/>
              </a:solidFill>
            </a:endParaRPr>
          </a:p>
        </p:txBody>
      </p:sp>
      <p:pic>
        <p:nvPicPr>
          <p:cNvPr id="8" name="Picture 7">
            <a:extLst>
              <a:ext uri="{FF2B5EF4-FFF2-40B4-BE49-F238E27FC236}">
                <a16:creationId xmlns:a16="http://schemas.microsoft.com/office/drawing/2014/main" id="{BFFD3607-439D-6644-8DB9-BA9A9CA51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466" y="833064"/>
            <a:ext cx="5920803" cy="3998687"/>
          </a:xfrm>
          <a:prstGeom prst="rect">
            <a:avLst/>
          </a:prstGeom>
        </p:spPr>
      </p:pic>
      <p:sp>
        <p:nvSpPr>
          <p:cNvPr id="9" name="TextBox 8">
            <a:extLst>
              <a:ext uri="{FF2B5EF4-FFF2-40B4-BE49-F238E27FC236}">
                <a16:creationId xmlns:a16="http://schemas.microsoft.com/office/drawing/2014/main" id="{BDE051CE-424A-E2FB-5D66-3ECA3211A697}"/>
              </a:ext>
            </a:extLst>
          </p:cNvPr>
          <p:cNvSpPr txBox="1"/>
          <p:nvPr/>
        </p:nvSpPr>
        <p:spPr>
          <a:xfrm>
            <a:off x="141254" y="943154"/>
            <a:ext cx="4601418" cy="3970318"/>
          </a:xfrm>
          <a:prstGeom prst="rect">
            <a:avLst/>
          </a:prstGeom>
          <a:noFill/>
        </p:spPr>
        <p:txBody>
          <a:bodyPr wrap="square" rtlCol="0">
            <a:spAutoFit/>
          </a:bodyPr>
          <a:lstStyle/>
          <a:p>
            <a:pPr marL="342900" lvl="0" indent="-342900">
              <a:buFont typeface="+mj-lt"/>
              <a:buAutoNum type="arabicPeriod"/>
            </a:pPr>
            <a:r>
              <a:rPr lang="en-US">
                <a:solidFill>
                  <a:schemeClr val="bg1"/>
                </a:solidFill>
              </a:rPr>
              <a:t>KhachHang</a:t>
            </a:r>
            <a:endParaRPr lang="vi-VN">
              <a:solidFill>
                <a:schemeClr val="bg1"/>
              </a:solidFill>
            </a:endParaRPr>
          </a:p>
          <a:p>
            <a:pPr marL="342900" lvl="0" indent="-342900">
              <a:buFont typeface="+mj-lt"/>
              <a:buAutoNum type="arabicPeriod"/>
            </a:pPr>
            <a:r>
              <a:rPr lang="en-US">
                <a:solidFill>
                  <a:schemeClr val="bg1"/>
                </a:solidFill>
              </a:rPr>
              <a:t>DichVu </a:t>
            </a:r>
            <a:endParaRPr lang="vi-VN">
              <a:solidFill>
                <a:schemeClr val="bg1"/>
              </a:solidFill>
            </a:endParaRPr>
          </a:p>
          <a:p>
            <a:pPr marL="342900" lvl="0" indent="-342900">
              <a:buFont typeface="+mj-lt"/>
              <a:buAutoNum type="arabicPeriod"/>
            </a:pPr>
            <a:r>
              <a:rPr lang="en-US">
                <a:solidFill>
                  <a:schemeClr val="bg1"/>
                </a:solidFill>
              </a:rPr>
              <a:t>NhanVien</a:t>
            </a:r>
            <a:endParaRPr lang="vi-VN">
              <a:solidFill>
                <a:schemeClr val="bg1"/>
              </a:solidFill>
            </a:endParaRPr>
          </a:p>
          <a:p>
            <a:pPr marL="342900" lvl="0" indent="-342900">
              <a:buFont typeface="+mj-lt"/>
              <a:buAutoNum type="arabicPeriod"/>
            </a:pPr>
            <a:r>
              <a:rPr lang="en-US">
                <a:solidFill>
                  <a:schemeClr val="bg1"/>
                </a:solidFill>
              </a:rPr>
              <a:t>CaTruc</a:t>
            </a:r>
            <a:endParaRPr lang="vi-VN">
              <a:solidFill>
                <a:schemeClr val="bg1"/>
              </a:solidFill>
            </a:endParaRPr>
          </a:p>
          <a:p>
            <a:pPr marL="342900" lvl="0" indent="-342900">
              <a:buFont typeface="+mj-lt"/>
              <a:buAutoNum type="arabicPeriod"/>
            </a:pPr>
            <a:r>
              <a:rPr lang="vi-VN">
                <a:solidFill>
                  <a:schemeClr val="bg1"/>
                </a:solidFill>
              </a:rPr>
              <a:t>Truc </a:t>
            </a:r>
          </a:p>
          <a:p>
            <a:pPr marL="342900" lvl="0" indent="-342900">
              <a:buFont typeface="+mj-lt"/>
              <a:buAutoNum type="arabicPeriod"/>
            </a:pPr>
            <a:r>
              <a:rPr lang="en-US">
                <a:solidFill>
                  <a:schemeClr val="bg1"/>
                </a:solidFill>
              </a:rPr>
              <a:t>NhaCungCap</a:t>
            </a:r>
            <a:endParaRPr lang="vi-VN">
              <a:solidFill>
                <a:schemeClr val="bg1"/>
              </a:solidFill>
            </a:endParaRPr>
          </a:p>
          <a:p>
            <a:pPr marL="342900" lvl="0" indent="-342900">
              <a:buFont typeface="+mj-lt"/>
              <a:buAutoNum type="arabicPeriod"/>
            </a:pPr>
            <a:r>
              <a:rPr lang="en-US">
                <a:solidFill>
                  <a:schemeClr val="bg1"/>
                </a:solidFill>
              </a:rPr>
              <a:t>PhanQuyen</a:t>
            </a:r>
            <a:endParaRPr lang="vi-VN">
              <a:solidFill>
                <a:schemeClr val="bg1"/>
              </a:solidFill>
            </a:endParaRPr>
          </a:p>
          <a:p>
            <a:pPr marL="342900" lvl="0" indent="-342900">
              <a:buFont typeface="+mj-lt"/>
              <a:buAutoNum type="arabicPeriod"/>
            </a:pPr>
            <a:r>
              <a:rPr lang="en-US">
                <a:solidFill>
                  <a:schemeClr val="bg1"/>
                </a:solidFill>
              </a:rPr>
              <a:t>TaiKhoan</a:t>
            </a:r>
            <a:endParaRPr lang="vi-VN">
              <a:solidFill>
                <a:schemeClr val="bg1"/>
              </a:solidFill>
            </a:endParaRPr>
          </a:p>
          <a:p>
            <a:pPr marL="342900" lvl="0" indent="-342900">
              <a:buFont typeface="+mj-lt"/>
              <a:buAutoNum type="arabicPeriod"/>
            </a:pPr>
            <a:r>
              <a:rPr lang="vi-VN">
                <a:solidFill>
                  <a:schemeClr val="bg1"/>
                </a:solidFill>
              </a:rPr>
              <a:t>Don</a:t>
            </a:r>
            <a:r>
              <a:rPr lang="en-US">
                <a:solidFill>
                  <a:schemeClr val="bg1"/>
                </a:solidFill>
              </a:rPr>
              <a:t>Dat</a:t>
            </a:r>
            <a:endParaRPr lang="vi-VN">
              <a:solidFill>
                <a:schemeClr val="bg1"/>
              </a:solidFill>
            </a:endParaRPr>
          </a:p>
          <a:p>
            <a:pPr marL="342900" lvl="0" indent="-342900">
              <a:buFont typeface="+mj-lt"/>
              <a:buAutoNum type="arabicPeriod"/>
            </a:pPr>
            <a:r>
              <a:rPr lang="en-US">
                <a:solidFill>
                  <a:schemeClr val="bg1"/>
                </a:solidFill>
              </a:rPr>
              <a:t>ChiTietDonDat</a:t>
            </a:r>
            <a:endParaRPr lang="vi-VN">
              <a:solidFill>
                <a:schemeClr val="bg1"/>
              </a:solidFill>
            </a:endParaRPr>
          </a:p>
          <a:p>
            <a:pPr marL="342900" lvl="0" indent="-342900">
              <a:buFont typeface="+mj-lt"/>
              <a:buAutoNum type="arabicPeriod"/>
            </a:pPr>
            <a:r>
              <a:rPr lang="en-US">
                <a:solidFill>
                  <a:schemeClr val="bg1"/>
                </a:solidFill>
              </a:rPr>
              <a:t>HoaDon</a:t>
            </a:r>
            <a:endParaRPr lang="vi-VN">
              <a:solidFill>
                <a:schemeClr val="bg1"/>
              </a:solidFill>
            </a:endParaRPr>
          </a:p>
          <a:p>
            <a:pPr marL="342900" lvl="0" indent="-342900">
              <a:buFont typeface="+mj-lt"/>
              <a:buAutoNum type="arabicPeriod"/>
            </a:pPr>
            <a:r>
              <a:rPr lang="en-US">
                <a:solidFill>
                  <a:schemeClr val="bg1"/>
                </a:solidFill>
              </a:rPr>
              <a:t>NguyenVatLieu</a:t>
            </a:r>
            <a:endParaRPr lang="vi-VN">
              <a:solidFill>
                <a:schemeClr val="bg1"/>
              </a:solidFill>
            </a:endParaRPr>
          </a:p>
          <a:p>
            <a:pPr marL="342900" lvl="0" indent="-342900">
              <a:buFont typeface="+mj-lt"/>
              <a:buAutoNum type="arabicPeriod"/>
            </a:pPr>
            <a:r>
              <a:rPr lang="en-US">
                <a:solidFill>
                  <a:schemeClr val="bg1"/>
                </a:solidFill>
              </a:rPr>
              <a:t>PhieuNhap</a:t>
            </a:r>
            <a:endParaRPr lang="vi-VN">
              <a:solidFill>
                <a:schemeClr val="bg1"/>
              </a:solidFill>
            </a:endParaRPr>
          </a:p>
          <a:p>
            <a:pPr marL="342900" lvl="0" indent="-342900">
              <a:buFont typeface="+mj-lt"/>
              <a:buAutoNum type="arabicPeriod"/>
            </a:pPr>
            <a:r>
              <a:rPr lang="vi-VN">
                <a:solidFill>
                  <a:schemeClr val="bg1"/>
                </a:solidFill>
              </a:rPr>
              <a:t>Nhap </a:t>
            </a:r>
          </a:p>
        </p:txBody>
      </p:sp>
    </p:spTree>
    <p:extLst>
      <p:ext uri="{BB962C8B-B14F-4D97-AF65-F5344CB8AC3E}">
        <p14:creationId xmlns:p14="http://schemas.microsoft.com/office/powerpoint/2010/main" val="226703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499</TotalTime>
  <Words>1062</Words>
  <Application>Microsoft Office PowerPoint</Application>
  <PresentationFormat>On-screen Show (16:9)</PresentationFormat>
  <Paragraphs>102</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Aptos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Võ Nam</dc:creator>
  <cp:lastModifiedBy>Truong Nguyen To Nguyen</cp:lastModifiedBy>
  <cp:revision>42</cp:revision>
  <dcterms:modified xsi:type="dcterms:W3CDTF">2025-07-25T06:25:54Z</dcterms:modified>
</cp:coreProperties>
</file>

<file path=docProps/custom.xml><?xml version="1.0" encoding="utf-8"?>
<Properties xmlns="http://schemas.openxmlformats.org/officeDocument/2006/custom-properties" xmlns:vt="http://schemas.openxmlformats.org/officeDocument/2006/docPropsVTypes">
  <property fmtid="{E94486CC-9CD1-11EB-B3E1-52540006F7B4}" pid="2" name="CRO">
    <vt:lpwstr>wqlLaW5nc29mdCBQREYgdG8gV1BTIDc1</vt:lpwstr>
  </property>
  <property fmtid="{E94486CC-9CD1-11EB-B3E1-52540006F7B4}" pid="3" name="Created">
    <vt:filetime>2022-04-21T11:13:20Z</vt:filetime>
  </property>
</Properties>
</file>